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61" r:id="rId3"/>
    <p:sldId id="258" r:id="rId4"/>
    <p:sldId id="272" r:id="rId5"/>
    <p:sldId id="262" r:id="rId6"/>
    <p:sldId id="277" r:id="rId7"/>
    <p:sldId id="278" r:id="rId8"/>
    <p:sldId id="268" r:id="rId9"/>
    <p:sldId id="269" r:id="rId10"/>
    <p:sldId id="266" r:id="rId11"/>
    <p:sldId id="271" r:id="rId12"/>
    <p:sldId id="270" r:id="rId13"/>
    <p:sldId id="275" r:id="rId14"/>
    <p:sldId id="264" r:id="rId15"/>
    <p:sldId id="265" r:id="rId16"/>
    <p:sldId id="273" r:id="rId17"/>
    <p:sldId id="274" r:id="rId18"/>
    <p:sldId id="263" r:id="rId19"/>
    <p:sldId id="279" r:id="rId20"/>
    <p:sldId id="276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9312" autoAdjust="0"/>
  </p:normalViewPr>
  <p:slideViewPr>
    <p:cSldViewPr>
      <p:cViewPr varScale="1">
        <p:scale>
          <a:sx n="93" d="100"/>
          <a:sy n="93" d="100"/>
        </p:scale>
        <p:origin x="-42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1998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C656CC-2CA9-4E96-8FDC-C9AF0A6B973D}" type="doc">
      <dgm:prSet loTypeId="urn:microsoft.com/office/officeart/2005/8/layout/vList2" loCatId="list" qsTypeId="urn:microsoft.com/office/officeart/2005/8/quickstyle/3d2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98CED9D0-8533-4491-9EB8-CBCACE135900}">
      <dgm:prSet/>
      <dgm:spPr/>
      <dgm:t>
        <a:bodyPr/>
        <a:lstStyle/>
        <a:p>
          <a:pPr rtl="0"/>
          <a:r>
            <a:rPr lang="en-US" b="1" dirty="0" smtClean="0"/>
            <a:t>	</a:t>
          </a:r>
          <a:r>
            <a:rPr lang="uk-UA" b="1" dirty="0" smtClean="0"/>
            <a:t>Викладач втратив монополію на знання </a:t>
          </a:r>
          <a:endParaRPr lang="ru-RU" b="1" dirty="0"/>
        </a:p>
      </dgm:t>
    </dgm:pt>
    <dgm:pt modelId="{685E2AAE-0BBD-4B81-90F0-0F358DB44772}" type="parTrans" cxnId="{0B4BD3F1-3916-49DB-A6F1-889930D9962B}">
      <dgm:prSet/>
      <dgm:spPr/>
      <dgm:t>
        <a:bodyPr/>
        <a:lstStyle/>
        <a:p>
          <a:endParaRPr lang="ru-RU"/>
        </a:p>
      </dgm:t>
    </dgm:pt>
    <dgm:pt modelId="{8A773231-2D11-4698-ABDA-A3137E945483}" type="sibTrans" cxnId="{0B4BD3F1-3916-49DB-A6F1-889930D9962B}">
      <dgm:prSet/>
      <dgm:spPr/>
      <dgm:t>
        <a:bodyPr/>
        <a:lstStyle/>
        <a:p>
          <a:endParaRPr lang="ru-RU"/>
        </a:p>
      </dgm:t>
    </dgm:pt>
    <dgm:pt modelId="{8B5F3575-D501-4685-8EC6-8D0EB0119252}">
      <dgm:prSet/>
      <dgm:spPr/>
      <dgm:t>
        <a:bodyPr/>
        <a:lstStyle/>
        <a:p>
          <a:pPr rtl="0"/>
          <a:r>
            <a:rPr lang="en-US" b="1" dirty="0" smtClean="0"/>
            <a:t>	</a:t>
          </a:r>
          <a:r>
            <a:rPr lang="uk-UA" b="1" dirty="0" smtClean="0"/>
            <a:t>Студенти отримали необмежений доступ</a:t>
          </a:r>
          <a:r>
            <a:rPr lang="en-US" b="1" dirty="0" smtClean="0"/>
            <a:t> </a:t>
          </a:r>
          <a:r>
            <a:rPr lang="uk-UA" b="1" dirty="0" smtClean="0"/>
            <a:t>до</a:t>
          </a:r>
          <a:r>
            <a:rPr lang="en-US" b="1" dirty="0" smtClean="0"/>
            <a:t/>
          </a:r>
          <a:br>
            <a:rPr lang="en-US" b="1" dirty="0" smtClean="0"/>
          </a:br>
          <a:r>
            <a:rPr lang="en-US" b="1" dirty="0" smtClean="0"/>
            <a:t>	</a:t>
          </a:r>
          <a:r>
            <a:rPr lang="uk-UA" b="1" dirty="0" smtClean="0"/>
            <a:t>інформаційних ресурсів </a:t>
          </a:r>
          <a:endParaRPr lang="ru-RU" b="1" dirty="0"/>
        </a:p>
      </dgm:t>
    </dgm:pt>
    <dgm:pt modelId="{516336B4-F893-4B0D-BE5B-8C2B09594DD7}" type="parTrans" cxnId="{C532E0A7-9A99-461E-B43A-9D4BC79989E0}">
      <dgm:prSet/>
      <dgm:spPr/>
      <dgm:t>
        <a:bodyPr/>
        <a:lstStyle/>
        <a:p>
          <a:endParaRPr lang="ru-RU"/>
        </a:p>
      </dgm:t>
    </dgm:pt>
    <dgm:pt modelId="{BE3D6A81-C5A2-4C01-9358-33D08F8F36B8}" type="sibTrans" cxnId="{C532E0A7-9A99-461E-B43A-9D4BC79989E0}">
      <dgm:prSet/>
      <dgm:spPr/>
      <dgm:t>
        <a:bodyPr/>
        <a:lstStyle/>
        <a:p>
          <a:endParaRPr lang="ru-RU"/>
        </a:p>
      </dgm:t>
    </dgm:pt>
    <dgm:pt modelId="{280BBA2B-B118-4401-ADEA-7F45A47FC988}">
      <dgm:prSet/>
      <dgm:spPr/>
      <dgm:t>
        <a:bodyPr/>
        <a:lstStyle/>
        <a:p>
          <a:pPr rtl="0"/>
          <a:r>
            <a:rPr lang="en-US" b="1" dirty="0" smtClean="0"/>
            <a:t>	</a:t>
          </a:r>
          <a:r>
            <a:rPr lang="uk-UA" b="1" dirty="0" smtClean="0"/>
            <a:t>Феномен </a:t>
          </a:r>
          <a:r>
            <a:rPr lang="uk-UA" b="1" dirty="0" err="1" smtClean="0"/>
            <a:t>“червоного</a:t>
          </a:r>
          <a:r>
            <a:rPr lang="uk-UA" b="1" dirty="0" smtClean="0"/>
            <a:t> </a:t>
          </a:r>
          <a:r>
            <a:rPr lang="uk-UA" b="1" dirty="0" err="1" smtClean="0"/>
            <a:t>зміщення”</a:t>
          </a:r>
          <a:r>
            <a:rPr lang="uk-UA" b="1" dirty="0" smtClean="0"/>
            <a:t> у</a:t>
          </a:r>
          <a:r>
            <a:rPr lang="en-US" b="1" dirty="0" smtClean="0"/>
            <a:t> </a:t>
          </a:r>
          <a:r>
            <a:rPr lang="uk-UA" b="1" dirty="0" smtClean="0"/>
            <a:t>розширенні</a:t>
          </a:r>
          <a:r>
            <a:rPr lang="en-US" b="1" dirty="0" smtClean="0"/>
            <a:t/>
          </a:r>
          <a:br>
            <a:rPr lang="en-US" b="1" dirty="0" smtClean="0"/>
          </a:br>
          <a:r>
            <a:rPr lang="en-US" b="1" dirty="0" smtClean="0"/>
            <a:t>	</a:t>
          </a:r>
          <a:r>
            <a:rPr lang="uk-UA" b="1" dirty="0" smtClean="0"/>
            <a:t>інформаційно-комунікаційного простору </a:t>
          </a:r>
          <a:endParaRPr lang="ru-RU" b="1" dirty="0"/>
        </a:p>
      </dgm:t>
    </dgm:pt>
    <dgm:pt modelId="{F2CA6740-E13A-47F8-971E-3341270CEDB7}" type="parTrans" cxnId="{2AAD39D9-E5FA-47E2-B50F-D24140E8FB8D}">
      <dgm:prSet/>
      <dgm:spPr/>
      <dgm:t>
        <a:bodyPr/>
        <a:lstStyle/>
        <a:p>
          <a:endParaRPr lang="ru-RU"/>
        </a:p>
      </dgm:t>
    </dgm:pt>
    <dgm:pt modelId="{83FEE2AF-1499-4702-BA47-B4BB31D32EC8}" type="sibTrans" cxnId="{2AAD39D9-E5FA-47E2-B50F-D24140E8FB8D}">
      <dgm:prSet/>
      <dgm:spPr/>
      <dgm:t>
        <a:bodyPr/>
        <a:lstStyle/>
        <a:p>
          <a:endParaRPr lang="ru-RU"/>
        </a:p>
      </dgm:t>
    </dgm:pt>
    <dgm:pt modelId="{3AF08167-CA94-4986-AB8D-7184A5C11A90}">
      <dgm:prSet/>
      <dgm:spPr/>
      <dgm:t>
        <a:bodyPr/>
        <a:lstStyle/>
        <a:p>
          <a:pPr rtl="0"/>
          <a:r>
            <a:rPr lang="en-US" b="1" dirty="0" smtClean="0"/>
            <a:t>	</a:t>
          </a:r>
          <a:r>
            <a:rPr lang="uk-UA" b="1" dirty="0" smtClean="0"/>
            <a:t>Наявність якісно і кількісно різних ІКТ-</a:t>
          </a:r>
          <a:r>
            <a:rPr lang="en-US" b="1" dirty="0" smtClean="0"/>
            <a:t/>
          </a:r>
          <a:br>
            <a:rPr lang="en-US" b="1" dirty="0" smtClean="0"/>
          </a:br>
          <a:r>
            <a:rPr lang="en-US" b="1" dirty="0" smtClean="0"/>
            <a:t>	</a:t>
          </a:r>
          <a:r>
            <a:rPr lang="uk-UA" b="1" dirty="0" err="1" smtClean="0"/>
            <a:t>компетенцій</a:t>
          </a:r>
          <a:r>
            <a:rPr lang="uk-UA" b="1" dirty="0" smtClean="0"/>
            <a:t> у молодого і старшого поколінь</a:t>
          </a:r>
          <a:endParaRPr lang="ru-RU" b="1" dirty="0"/>
        </a:p>
      </dgm:t>
    </dgm:pt>
    <dgm:pt modelId="{AFA2DB97-C677-41D6-9D2E-54D02739B101}" type="parTrans" cxnId="{3BB59193-E9F0-490E-A7EC-F36A715DFF7C}">
      <dgm:prSet/>
      <dgm:spPr/>
      <dgm:t>
        <a:bodyPr/>
        <a:lstStyle/>
        <a:p>
          <a:endParaRPr lang="ru-RU"/>
        </a:p>
      </dgm:t>
    </dgm:pt>
    <dgm:pt modelId="{24459A67-F632-4FC5-935A-3DF3A1A6A413}" type="sibTrans" cxnId="{3BB59193-E9F0-490E-A7EC-F36A715DFF7C}">
      <dgm:prSet/>
      <dgm:spPr/>
      <dgm:t>
        <a:bodyPr/>
        <a:lstStyle/>
        <a:p>
          <a:endParaRPr lang="ru-RU"/>
        </a:p>
      </dgm:t>
    </dgm:pt>
    <dgm:pt modelId="{D2DE7432-08A5-43E9-BEEC-FED595D2CA05}" type="pres">
      <dgm:prSet presAssocID="{EDC656CC-2CA9-4E96-8FDC-C9AF0A6B973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D3F4B81-CCF5-4D2B-BAA7-E6E973EDC2A7}" type="pres">
      <dgm:prSet presAssocID="{98CED9D0-8533-4491-9EB8-CBCACE135900}" presName="parentText" presStyleLbl="node1" presStyleIdx="0" presStyleCnt="4" custLinFactY="-6218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F3D18E-8D8E-44C1-A34D-36842B637E8C}" type="pres">
      <dgm:prSet presAssocID="{8A773231-2D11-4698-ABDA-A3137E945483}" presName="spacer" presStyleCnt="0"/>
      <dgm:spPr/>
    </dgm:pt>
    <dgm:pt modelId="{D4552E5C-C085-4383-A060-FB7C82FF1295}" type="pres">
      <dgm:prSet presAssocID="{8B5F3575-D501-4685-8EC6-8D0EB0119252}" presName="parentText" presStyleLbl="node1" presStyleIdx="1" presStyleCnt="4" custLinFactY="-4098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CE8C3E-5462-4CF3-BECF-51DB9BFDCDD3}" type="pres">
      <dgm:prSet presAssocID="{BE3D6A81-C5A2-4C01-9358-33D08F8F36B8}" presName="spacer" presStyleCnt="0"/>
      <dgm:spPr/>
    </dgm:pt>
    <dgm:pt modelId="{2BCE8EF4-56F7-4D83-8C08-F047E53D139B}" type="pres">
      <dgm:prSet presAssocID="{280BBA2B-B118-4401-ADEA-7F45A47FC988}" presName="parentText" presStyleLbl="node1" presStyleIdx="2" presStyleCnt="4" custLinFactY="-1701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75C42A-52C2-4D12-AA48-90B19EF5D218}" type="pres">
      <dgm:prSet presAssocID="{83FEE2AF-1499-4702-BA47-B4BB31D32EC8}" presName="spacer" presStyleCnt="0"/>
      <dgm:spPr/>
    </dgm:pt>
    <dgm:pt modelId="{B7310440-5C6A-4368-B91D-0E358D140C7C}" type="pres">
      <dgm:prSet presAssocID="{3AF08167-CA94-4986-AB8D-7184A5C11A90}" presName="parentText" presStyleLbl="node1" presStyleIdx="3" presStyleCnt="4" custLinFactNeighborY="757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9563FB-4CCB-48C9-973A-F2F646E4DFA2}" type="presOf" srcId="{98CED9D0-8533-4491-9EB8-CBCACE135900}" destId="{0D3F4B81-CCF5-4D2B-BAA7-E6E973EDC2A7}" srcOrd="0" destOrd="0" presId="urn:microsoft.com/office/officeart/2005/8/layout/vList2"/>
    <dgm:cxn modelId="{E26FF355-2AF8-41FD-9019-CA4829F91808}" type="presOf" srcId="{EDC656CC-2CA9-4E96-8FDC-C9AF0A6B973D}" destId="{D2DE7432-08A5-43E9-BEEC-FED595D2CA05}" srcOrd="0" destOrd="0" presId="urn:microsoft.com/office/officeart/2005/8/layout/vList2"/>
    <dgm:cxn modelId="{3014912F-F026-4E88-8BB9-F1FD97DB0FA2}" type="presOf" srcId="{280BBA2B-B118-4401-ADEA-7F45A47FC988}" destId="{2BCE8EF4-56F7-4D83-8C08-F047E53D139B}" srcOrd="0" destOrd="0" presId="urn:microsoft.com/office/officeart/2005/8/layout/vList2"/>
    <dgm:cxn modelId="{F28ABC3C-DFFC-447E-8DF5-0AC7BD4BDA80}" type="presOf" srcId="{8B5F3575-D501-4685-8EC6-8D0EB0119252}" destId="{D4552E5C-C085-4383-A060-FB7C82FF1295}" srcOrd="0" destOrd="0" presId="urn:microsoft.com/office/officeart/2005/8/layout/vList2"/>
    <dgm:cxn modelId="{0B4BD3F1-3916-49DB-A6F1-889930D9962B}" srcId="{EDC656CC-2CA9-4E96-8FDC-C9AF0A6B973D}" destId="{98CED9D0-8533-4491-9EB8-CBCACE135900}" srcOrd="0" destOrd="0" parTransId="{685E2AAE-0BBD-4B81-90F0-0F358DB44772}" sibTransId="{8A773231-2D11-4698-ABDA-A3137E945483}"/>
    <dgm:cxn modelId="{C532E0A7-9A99-461E-B43A-9D4BC79989E0}" srcId="{EDC656CC-2CA9-4E96-8FDC-C9AF0A6B973D}" destId="{8B5F3575-D501-4685-8EC6-8D0EB0119252}" srcOrd="1" destOrd="0" parTransId="{516336B4-F893-4B0D-BE5B-8C2B09594DD7}" sibTransId="{BE3D6A81-C5A2-4C01-9358-33D08F8F36B8}"/>
    <dgm:cxn modelId="{3BB59193-E9F0-490E-A7EC-F36A715DFF7C}" srcId="{EDC656CC-2CA9-4E96-8FDC-C9AF0A6B973D}" destId="{3AF08167-CA94-4986-AB8D-7184A5C11A90}" srcOrd="3" destOrd="0" parTransId="{AFA2DB97-C677-41D6-9D2E-54D02739B101}" sibTransId="{24459A67-F632-4FC5-935A-3DF3A1A6A413}"/>
    <dgm:cxn modelId="{8048B1A5-B0A0-4455-85B2-7213FA06C8B9}" type="presOf" srcId="{3AF08167-CA94-4986-AB8D-7184A5C11A90}" destId="{B7310440-5C6A-4368-B91D-0E358D140C7C}" srcOrd="0" destOrd="0" presId="urn:microsoft.com/office/officeart/2005/8/layout/vList2"/>
    <dgm:cxn modelId="{2AAD39D9-E5FA-47E2-B50F-D24140E8FB8D}" srcId="{EDC656CC-2CA9-4E96-8FDC-C9AF0A6B973D}" destId="{280BBA2B-B118-4401-ADEA-7F45A47FC988}" srcOrd="2" destOrd="0" parTransId="{F2CA6740-E13A-47F8-971E-3341270CEDB7}" sibTransId="{83FEE2AF-1499-4702-BA47-B4BB31D32EC8}"/>
    <dgm:cxn modelId="{8E59D29B-3454-4A31-9CCB-6BECD7CB34BC}" type="presParOf" srcId="{D2DE7432-08A5-43E9-BEEC-FED595D2CA05}" destId="{0D3F4B81-CCF5-4D2B-BAA7-E6E973EDC2A7}" srcOrd="0" destOrd="0" presId="urn:microsoft.com/office/officeart/2005/8/layout/vList2"/>
    <dgm:cxn modelId="{02902FBB-040C-488D-957F-E9FA7BB18E83}" type="presParOf" srcId="{D2DE7432-08A5-43E9-BEEC-FED595D2CA05}" destId="{FAF3D18E-8D8E-44C1-A34D-36842B637E8C}" srcOrd="1" destOrd="0" presId="urn:microsoft.com/office/officeart/2005/8/layout/vList2"/>
    <dgm:cxn modelId="{4232C471-CB7B-44CE-AB5E-C321017F5B02}" type="presParOf" srcId="{D2DE7432-08A5-43E9-BEEC-FED595D2CA05}" destId="{D4552E5C-C085-4383-A060-FB7C82FF1295}" srcOrd="2" destOrd="0" presId="urn:microsoft.com/office/officeart/2005/8/layout/vList2"/>
    <dgm:cxn modelId="{6971434D-0199-44EC-B134-24C067BD264C}" type="presParOf" srcId="{D2DE7432-08A5-43E9-BEEC-FED595D2CA05}" destId="{A4CE8C3E-5462-4CF3-BECF-51DB9BFDCDD3}" srcOrd="3" destOrd="0" presId="urn:microsoft.com/office/officeart/2005/8/layout/vList2"/>
    <dgm:cxn modelId="{CB4673CA-8832-46FF-AFBF-E27DB470417B}" type="presParOf" srcId="{D2DE7432-08A5-43E9-BEEC-FED595D2CA05}" destId="{2BCE8EF4-56F7-4D83-8C08-F047E53D139B}" srcOrd="4" destOrd="0" presId="urn:microsoft.com/office/officeart/2005/8/layout/vList2"/>
    <dgm:cxn modelId="{1408B89C-12EE-408F-A9F9-40D841FEE803}" type="presParOf" srcId="{D2DE7432-08A5-43E9-BEEC-FED595D2CA05}" destId="{1175C42A-52C2-4D12-AA48-90B19EF5D218}" srcOrd="5" destOrd="0" presId="urn:microsoft.com/office/officeart/2005/8/layout/vList2"/>
    <dgm:cxn modelId="{93DB90D1-35C1-4F42-88C3-8FCF153F0AA1}" type="presParOf" srcId="{D2DE7432-08A5-43E9-BEEC-FED595D2CA05}" destId="{B7310440-5C6A-4368-B91D-0E358D140C7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CC3AF5-F081-4868-A043-793B849A8167}" type="doc">
      <dgm:prSet loTypeId="urn:microsoft.com/office/officeart/2005/8/layout/vList3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8503EF6-BD8A-4453-8C47-F3520320B26C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0"/>
          <a:r>
            <a:rPr lang="uk-UA" sz="1400" b="1" dirty="0" smtClean="0">
              <a:solidFill>
                <a:schemeClr val="tx1">
                  <a:lumMod val="75000"/>
                </a:schemeClr>
              </a:solidFill>
            </a:rPr>
            <a:t>координація науково-дослідних робіт з проблем використання інформаційних технологій, що виконуються у ХДУ й Інституті інформаційних технологій і засобів навчання Національної академії педагогічних наук України (ІІТЗН) та інших ВНЗ України й установах Національної академії педагогічних наук України;</a:t>
          </a:r>
          <a:endParaRPr lang="en-US" sz="1400" b="1" dirty="0">
            <a:solidFill>
              <a:schemeClr val="tx1">
                <a:lumMod val="75000"/>
              </a:schemeClr>
            </a:solidFill>
          </a:endParaRPr>
        </a:p>
      </dgm:t>
    </dgm:pt>
    <dgm:pt modelId="{84889E4F-E6C8-4571-BC78-1D6B9332842F}" type="parTrans" cxnId="{18ACD6D0-AEC3-47CA-A1B9-06FDF317D72B}">
      <dgm:prSet/>
      <dgm:spPr/>
      <dgm:t>
        <a:bodyPr/>
        <a:lstStyle/>
        <a:p>
          <a:endParaRPr lang="en-US"/>
        </a:p>
      </dgm:t>
    </dgm:pt>
    <dgm:pt modelId="{67451409-356F-435E-A326-A5CACFCD77FF}" type="sibTrans" cxnId="{18ACD6D0-AEC3-47CA-A1B9-06FDF317D72B}">
      <dgm:prSet/>
      <dgm:spPr/>
      <dgm:t>
        <a:bodyPr/>
        <a:lstStyle/>
        <a:p>
          <a:endParaRPr lang="en-US"/>
        </a:p>
      </dgm:t>
    </dgm:pt>
    <dgm:pt modelId="{D0FF46A4-79E4-42D9-BB54-5E11C4CAA900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0"/>
          <a:r>
            <a:rPr lang="uk-UA" sz="1400" b="1" dirty="0" smtClean="0">
              <a:solidFill>
                <a:schemeClr val="tx1">
                  <a:lumMod val="75000"/>
                </a:schemeClr>
              </a:solidFill>
            </a:rPr>
            <a:t>безпосереднє виконання спільних науково-дослідних робіт відповідно до основних напрямів наукової діяльності та концепцією інформатизації освіти, впровадження інформаційних технологій у навчальний процес, затверджених вченими радами ХДУ і ІІТЗН.</a:t>
          </a:r>
          <a:endParaRPr lang="en-US" sz="1400" b="1" dirty="0">
            <a:solidFill>
              <a:schemeClr val="tx1">
                <a:lumMod val="75000"/>
              </a:schemeClr>
            </a:solidFill>
          </a:endParaRPr>
        </a:p>
      </dgm:t>
    </dgm:pt>
    <dgm:pt modelId="{A7EC5695-19A1-46A9-8398-FEC37619B5EE}" type="parTrans" cxnId="{C86BD99A-2354-401D-8247-2229A4EA2223}">
      <dgm:prSet/>
      <dgm:spPr/>
      <dgm:t>
        <a:bodyPr/>
        <a:lstStyle/>
        <a:p>
          <a:endParaRPr lang="en-US"/>
        </a:p>
      </dgm:t>
    </dgm:pt>
    <dgm:pt modelId="{B80CFF5B-9F28-49DE-8D9A-5AE3ADDCE856}" type="sibTrans" cxnId="{C86BD99A-2354-401D-8247-2229A4EA2223}">
      <dgm:prSet/>
      <dgm:spPr/>
      <dgm:t>
        <a:bodyPr/>
        <a:lstStyle/>
        <a:p>
          <a:endParaRPr lang="en-US"/>
        </a:p>
      </dgm:t>
    </dgm:pt>
    <dgm:pt modelId="{910DF2AF-EAE0-40A9-87CB-61C30BA4292B}" type="pres">
      <dgm:prSet presAssocID="{16CC3AF5-F081-4868-A043-793B849A8167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039594-D95E-473A-A7D6-84D248E0CF6B}" type="pres">
      <dgm:prSet presAssocID="{E8503EF6-BD8A-4453-8C47-F3520320B26C}" presName="composite" presStyleCnt="0"/>
      <dgm:spPr/>
    </dgm:pt>
    <dgm:pt modelId="{517BABB0-4FCB-4B89-869D-2554E2D4C299}" type="pres">
      <dgm:prSet presAssocID="{E8503EF6-BD8A-4453-8C47-F3520320B26C}" presName="imgShp" presStyleLbl="fgImgPlace1" presStyleIdx="0" presStyleCnt="2" custLinFactNeighborX="-98460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>
            <a:lum bright="-20000"/>
          </a:blip>
          <a:tile tx="0" ty="0" sx="100000" sy="100000" flip="none" algn="tl"/>
        </a:blipFill>
      </dgm:spPr>
      <dgm:t>
        <a:bodyPr/>
        <a:lstStyle/>
        <a:p>
          <a:endParaRPr lang="en-US"/>
        </a:p>
      </dgm:t>
    </dgm:pt>
    <dgm:pt modelId="{633EAF83-8394-40FD-BA8D-73FBBEBFD1B3}" type="pres">
      <dgm:prSet presAssocID="{E8503EF6-BD8A-4453-8C47-F3520320B26C}" presName="txShp" presStyleLbl="node1" presStyleIdx="0" presStyleCnt="2" custScaleX="1322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0476F8-F9A5-43B1-916E-0992A742452B}" type="pres">
      <dgm:prSet presAssocID="{67451409-356F-435E-A326-A5CACFCD77FF}" presName="spacing" presStyleCnt="0"/>
      <dgm:spPr/>
    </dgm:pt>
    <dgm:pt modelId="{246BF76B-40FE-4BA3-A937-8E82D32326FA}" type="pres">
      <dgm:prSet presAssocID="{D0FF46A4-79E4-42D9-BB54-5E11C4CAA900}" presName="composite" presStyleCnt="0"/>
      <dgm:spPr/>
    </dgm:pt>
    <dgm:pt modelId="{6EF4946E-5ED9-4E67-8502-B6C5CFCA2F46}" type="pres">
      <dgm:prSet presAssocID="{D0FF46A4-79E4-42D9-BB54-5E11C4CAA900}" presName="imgShp" presStyleLbl="fgImgPlace1" presStyleIdx="1" presStyleCnt="2" custLinFactNeighborX="-94936" custLinFactNeighborY="-9562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>
            <a:lum bright="-20000"/>
          </a:blip>
          <a:tile tx="0" ty="0" sx="100000" sy="100000" flip="none" algn="tl"/>
        </a:blipFill>
      </dgm:spPr>
      <dgm:t>
        <a:bodyPr/>
        <a:lstStyle/>
        <a:p>
          <a:endParaRPr lang="en-US"/>
        </a:p>
      </dgm:t>
    </dgm:pt>
    <dgm:pt modelId="{93445B33-1356-471D-9418-3A77C527B850}" type="pres">
      <dgm:prSet presAssocID="{D0FF46A4-79E4-42D9-BB54-5E11C4CAA900}" presName="txShp" presStyleLbl="node1" presStyleIdx="1" presStyleCnt="2" custScaleX="132274" custLinFactNeighborY="-95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FD3690-4CF9-4A1E-9667-CDD7962D1961}" type="presOf" srcId="{D0FF46A4-79E4-42D9-BB54-5E11C4CAA900}" destId="{93445B33-1356-471D-9418-3A77C527B850}" srcOrd="0" destOrd="0" presId="urn:microsoft.com/office/officeart/2005/8/layout/vList3"/>
    <dgm:cxn modelId="{46318666-1853-43F3-B76B-9AD24AE734BC}" type="presOf" srcId="{E8503EF6-BD8A-4453-8C47-F3520320B26C}" destId="{633EAF83-8394-40FD-BA8D-73FBBEBFD1B3}" srcOrd="0" destOrd="0" presId="urn:microsoft.com/office/officeart/2005/8/layout/vList3"/>
    <dgm:cxn modelId="{18ACD6D0-AEC3-47CA-A1B9-06FDF317D72B}" srcId="{16CC3AF5-F081-4868-A043-793B849A8167}" destId="{E8503EF6-BD8A-4453-8C47-F3520320B26C}" srcOrd="0" destOrd="0" parTransId="{84889E4F-E6C8-4571-BC78-1D6B9332842F}" sibTransId="{67451409-356F-435E-A326-A5CACFCD77FF}"/>
    <dgm:cxn modelId="{4AC30E7F-5E14-4811-968B-7DB16EEB4F7A}" type="presOf" srcId="{16CC3AF5-F081-4868-A043-793B849A8167}" destId="{910DF2AF-EAE0-40A9-87CB-61C30BA4292B}" srcOrd="0" destOrd="0" presId="urn:microsoft.com/office/officeart/2005/8/layout/vList3"/>
    <dgm:cxn modelId="{C86BD99A-2354-401D-8247-2229A4EA2223}" srcId="{16CC3AF5-F081-4868-A043-793B849A8167}" destId="{D0FF46A4-79E4-42D9-BB54-5E11C4CAA900}" srcOrd="1" destOrd="0" parTransId="{A7EC5695-19A1-46A9-8398-FEC37619B5EE}" sibTransId="{B80CFF5B-9F28-49DE-8D9A-5AE3ADDCE856}"/>
    <dgm:cxn modelId="{D9A8732B-AFFE-4BFA-B7C5-9DECFC9B443A}" type="presParOf" srcId="{910DF2AF-EAE0-40A9-87CB-61C30BA4292B}" destId="{C0039594-D95E-473A-A7D6-84D248E0CF6B}" srcOrd="0" destOrd="0" presId="urn:microsoft.com/office/officeart/2005/8/layout/vList3"/>
    <dgm:cxn modelId="{AC2F921E-E931-4AE5-B44E-709573A23CB3}" type="presParOf" srcId="{C0039594-D95E-473A-A7D6-84D248E0CF6B}" destId="{517BABB0-4FCB-4B89-869D-2554E2D4C299}" srcOrd="0" destOrd="0" presId="urn:microsoft.com/office/officeart/2005/8/layout/vList3"/>
    <dgm:cxn modelId="{A81F000E-D5F6-4E5F-8C7F-D19657D3B14B}" type="presParOf" srcId="{C0039594-D95E-473A-A7D6-84D248E0CF6B}" destId="{633EAF83-8394-40FD-BA8D-73FBBEBFD1B3}" srcOrd="1" destOrd="0" presId="urn:microsoft.com/office/officeart/2005/8/layout/vList3"/>
    <dgm:cxn modelId="{C3C26380-5CFE-4F04-A9FF-E76185932865}" type="presParOf" srcId="{910DF2AF-EAE0-40A9-87CB-61C30BA4292B}" destId="{A10476F8-F9A5-43B1-916E-0992A742452B}" srcOrd="1" destOrd="0" presId="urn:microsoft.com/office/officeart/2005/8/layout/vList3"/>
    <dgm:cxn modelId="{974C1F9C-6342-43BD-AC04-A38B2209D427}" type="presParOf" srcId="{910DF2AF-EAE0-40A9-87CB-61C30BA4292B}" destId="{246BF76B-40FE-4BA3-A937-8E82D32326FA}" srcOrd="2" destOrd="0" presId="urn:microsoft.com/office/officeart/2005/8/layout/vList3"/>
    <dgm:cxn modelId="{36379028-2200-4EB5-A66B-82DECBF8934F}" type="presParOf" srcId="{246BF76B-40FE-4BA3-A937-8E82D32326FA}" destId="{6EF4946E-5ED9-4E67-8502-B6C5CFCA2F46}" srcOrd="0" destOrd="0" presId="urn:microsoft.com/office/officeart/2005/8/layout/vList3"/>
    <dgm:cxn modelId="{FCE4F544-D075-4827-B5C4-C2710443CD92}" type="presParOf" srcId="{246BF76B-40FE-4BA3-A937-8E82D32326FA}" destId="{93445B33-1356-471D-9418-3A77C527B85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5B6786-7894-4711-AB0B-3FDA5DFA168D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8871375-BE6E-4A08-947D-4466808FC3D3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pPr algn="ctr"/>
          <a:r>
            <a:rPr lang="uk-UA" noProof="0" dirty="0" smtClean="0">
              <a:solidFill>
                <a:schemeClr val="tx1"/>
              </a:solidFill>
            </a:rPr>
            <a:t>Взаємодія ХДУ та компаній</a:t>
          </a:r>
          <a:endParaRPr lang="uk-UA" noProof="0" dirty="0">
            <a:solidFill>
              <a:schemeClr val="tx1"/>
            </a:solidFill>
          </a:endParaRPr>
        </a:p>
      </dgm:t>
    </dgm:pt>
    <dgm:pt modelId="{E98FAFDF-6169-4746-9433-8DDB1CF22BDE}" type="parTrans" cxnId="{5271F706-4425-4F3B-A4C5-78425655583B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3AEE98B6-A2EA-42B8-B36B-FA043458F38B}" type="sibTrans" cxnId="{5271F706-4425-4F3B-A4C5-78425655583B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6B8469E9-7FC3-4E06-A522-BA4E40810C35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pPr algn="ctr"/>
          <a:r>
            <a:rPr lang="uk-UA" noProof="0" dirty="0" smtClean="0">
              <a:solidFill>
                <a:schemeClr val="tx1"/>
              </a:solidFill>
            </a:rPr>
            <a:t>Практична підготовка ІТ спеціалістів </a:t>
          </a:r>
          <a:br>
            <a:rPr lang="uk-UA" noProof="0" dirty="0" smtClean="0">
              <a:solidFill>
                <a:schemeClr val="tx1"/>
              </a:solidFill>
            </a:rPr>
          </a:br>
          <a:r>
            <a:rPr lang="uk-UA" noProof="0" dirty="0" smtClean="0">
              <a:solidFill>
                <a:schemeClr val="tx1"/>
              </a:solidFill>
            </a:rPr>
            <a:t>(трансфер знань в ІТ)</a:t>
          </a:r>
          <a:endParaRPr lang="uk-UA" noProof="0" dirty="0">
            <a:solidFill>
              <a:schemeClr val="tx1"/>
            </a:solidFill>
          </a:endParaRPr>
        </a:p>
      </dgm:t>
    </dgm:pt>
    <dgm:pt modelId="{B1CD7D8B-C3F6-4805-8A00-02B80AFF42B2}" type="parTrans" cxnId="{A9F851C4-B0AD-4315-AA13-65A372B76492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B43AD667-539D-43FA-8AF0-F51CD2BC0334}" type="sibTrans" cxnId="{A9F851C4-B0AD-4315-AA13-65A372B76492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52229B76-4B8D-4CE0-A23F-DFBAAC80C07A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pPr algn="ctr"/>
          <a:r>
            <a:rPr lang="uk-UA" noProof="0" dirty="0" smtClean="0">
              <a:solidFill>
                <a:schemeClr val="tx1"/>
              </a:solidFill>
            </a:rPr>
            <a:t>Оцінка якості підготовки ІТ спеціаліста</a:t>
          </a:r>
          <a:endParaRPr lang="uk-UA" noProof="0" dirty="0">
            <a:solidFill>
              <a:schemeClr val="tx1"/>
            </a:solidFill>
          </a:endParaRPr>
        </a:p>
      </dgm:t>
    </dgm:pt>
    <dgm:pt modelId="{49992E15-F178-46A6-BC02-979B997AEC5D}" type="parTrans" cxnId="{9B44303F-E84C-482D-A60E-60C48DB983B0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EE5AD434-B4DA-429B-BEAE-F60960C75B61}" type="sibTrans" cxnId="{9B44303F-E84C-482D-A60E-60C48DB983B0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B0231264-A58C-46FE-9AB9-C18A5F3F876D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pPr algn="ctr"/>
          <a:r>
            <a:rPr lang="uk-UA" noProof="0" dirty="0" smtClean="0">
              <a:solidFill>
                <a:schemeClr val="tx1"/>
              </a:solidFill>
            </a:rPr>
            <a:t>Неперервна освіта</a:t>
          </a:r>
          <a:endParaRPr lang="uk-UA" noProof="0" dirty="0">
            <a:solidFill>
              <a:schemeClr val="tx1"/>
            </a:solidFill>
          </a:endParaRPr>
        </a:p>
      </dgm:t>
    </dgm:pt>
    <dgm:pt modelId="{23F5788C-779A-4C30-8DD2-BA86914E6598}" type="parTrans" cxnId="{C101AF55-3FA6-4BE6-9C7A-937534B97869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BD06B907-9989-47F6-9C42-B2D4D67E1C8B}" type="sibTrans" cxnId="{C101AF55-3FA6-4BE6-9C7A-937534B97869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D1CF27FE-73AD-4176-8C3E-4C142A6730DC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pPr algn="ctr"/>
          <a:r>
            <a:rPr lang="uk-UA" noProof="0" dirty="0" smtClean="0">
              <a:solidFill>
                <a:schemeClr val="tx1"/>
              </a:solidFill>
            </a:rPr>
            <a:t>Академічні програми</a:t>
          </a:r>
          <a:br>
            <a:rPr lang="uk-UA" noProof="0" dirty="0" smtClean="0">
              <a:solidFill>
                <a:schemeClr val="tx1"/>
              </a:solidFill>
            </a:rPr>
          </a:br>
          <a:r>
            <a:rPr lang="uk-UA" noProof="0" dirty="0" smtClean="0">
              <a:solidFill>
                <a:schemeClr val="tx1"/>
              </a:solidFill>
            </a:rPr>
            <a:t>передових ІКТ компаній</a:t>
          </a:r>
          <a:endParaRPr lang="uk-UA" noProof="0" dirty="0">
            <a:solidFill>
              <a:schemeClr val="tx1"/>
            </a:solidFill>
          </a:endParaRPr>
        </a:p>
      </dgm:t>
    </dgm:pt>
    <dgm:pt modelId="{B632C668-5184-4338-816C-13EE4A50C1FA}" type="parTrans" cxnId="{BD19C983-5DA8-4839-A342-548BA26EDA7A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1D8EB72C-C432-4EED-9F3A-FBBF520283BE}" type="sibTrans" cxnId="{BD19C983-5DA8-4839-A342-548BA26EDA7A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DBA5F6FF-90DA-4730-A014-1093F6EA245B}" type="pres">
      <dgm:prSet presAssocID="{F35B6786-7894-4711-AB0B-3FDA5DFA168D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5C1383A-A5EE-4A6A-A735-51CD54F45DAC}" type="pres">
      <dgm:prSet presAssocID="{F35B6786-7894-4711-AB0B-3FDA5DFA168D}" presName="dummyMaxCanvas" presStyleCnt="0">
        <dgm:presLayoutVars/>
      </dgm:prSet>
      <dgm:spPr/>
    </dgm:pt>
    <dgm:pt modelId="{F4CDFD2C-C10F-48C4-BA3C-CD56C25EEBFC}" type="pres">
      <dgm:prSet presAssocID="{F35B6786-7894-4711-AB0B-3FDA5DFA168D}" presName="FiveNodes_1" presStyleLbl="node1" presStyleIdx="0" presStyleCnt="5" custLinFactNeighborY="41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5D8993-30B4-4981-AB95-925EB1B3AC7D}" type="pres">
      <dgm:prSet presAssocID="{F35B6786-7894-4711-AB0B-3FDA5DFA168D}" presName="FiveNodes_2" presStyleLbl="node1" presStyleIdx="1" presStyleCnt="5" custLinFactNeighborY="31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764070-0E66-403B-93FD-EFE496F13599}" type="pres">
      <dgm:prSet presAssocID="{F35B6786-7894-4711-AB0B-3FDA5DFA168D}" presName="FiveNodes_3" presStyleLbl="node1" presStyleIdx="2" presStyleCnt="5" custLinFactNeighborY="2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FFD761-A1E6-40CA-9006-4066B33E136B}" type="pres">
      <dgm:prSet presAssocID="{F35B6786-7894-4711-AB0B-3FDA5DFA168D}" presName="FiveNodes_4" presStyleLbl="node1" presStyleIdx="3" presStyleCnt="5" custScaleY="99999" custLinFactNeighborX="-1307" custLinFactNeighborY="10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71AB7C-FBF1-4603-B9DA-F803D500AF98}" type="pres">
      <dgm:prSet presAssocID="{F35B6786-7894-4711-AB0B-3FDA5DFA168D}" presName="FiveNodes_5" presStyleLbl="node1" presStyleIdx="4" presStyleCnt="5" custLinFactNeighborY="86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E2C36-D0BF-4967-A6D2-4B740461F994}" type="pres">
      <dgm:prSet presAssocID="{F35B6786-7894-4711-AB0B-3FDA5DFA168D}" presName="FiveConn_1-2" presStyleLbl="fgAccFollowNode1" presStyleIdx="0" presStyleCnt="4" custScaleX="47116">
        <dgm:presLayoutVars>
          <dgm:bulletEnabled val="1"/>
        </dgm:presLayoutVars>
      </dgm:prSet>
      <dgm:spPr>
        <a:prstGeom prst="upDownArrow">
          <a:avLst/>
        </a:prstGeom>
      </dgm:spPr>
      <dgm:t>
        <a:bodyPr/>
        <a:lstStyle/>
        <a:p>
          <a:endParaRPr lang="en-US"/>
        </a:p>
      </dgm:t>
    </dgm:pt>
    <dgm:pt modelId="{9715AD9D-D4F6-4F97-AD37-B388BB501527}" type="pres">
      <dgm:prSet presAssocID="{F35B6786-7894-4711-AB0B-3FDA5DFA168D}" presName="FiveConn_2-3" presStyleLbl="fgAccFollowNode1" presStyleIdx="1" presStyleCnt="4" custScaleX="53392">
        <dgm:presLayoutVars>
          <dgm:bulletEnabled val="1"/>
        </dgm:presLayoutVars>
      </dgm:prSet>
      <dgm:spPr>
        <a:prstGeom prst="upDownArrow">
          <a:avLst/>
        </a:prstGeom>
      </dgm:spPr>
      <dgm:t>
        <a:bodyPr/>
        <a:lstStyle/>
        <a:p>
          <a:endParaRPr lang="en-US"/>
        </a:p>
      </dgm:t>
    </dgm:pt>
    <dgm:pt modelId="{20BD3340-E965-48DB-9405-D83782D64550}" type="pres">
      <dgm:prSet presAssocID="{F35B6786-7894-4711-AB0B-3FDA5DFA168D}" presName="FiveConn_3-4" presStyleLbl="fgAccFollowNode1" presStyleIdx="2" presStyleCnt="4" custScaleX="53392">
        <dgm:presLayoutVars>
          <dgm:bulletEnabled val="1"/>
        </dgm:presLayoutVars>
      </dgm:prSet>
      <dgm:spPr>
        <a:prstGeom prst="upDownArrow">
          <a:avLst/>
        </a:prstGeom>
      </dgm:spPr>
      <dgm:t>
        <a:bodyPr/>
        <a:lstStyle/>
        <a:p>
          <a:endParaRPr lang="en-US"/>
        </a:p>
      </dgm:t>
    </dgm:pt>
    <dgm:pt modelId="{F698F3DD-1D42-42AC-B18B-0175F5A8385D}" type="pres">
      <dgm:prSet presAssocID="{F35B6786-7894-4711-AB0B-3FDA5DFA168D}" presName="FiveConn_4-5" presStyleLbl="fgAccFollowNode1" presStyleIdx="3" presStyleCnt="4" custScaleX="53392">
        <dgm:presLayoutVars>
          <dgm:bulletEnabled val="1"/>
        </dgm:presLayoutVars>
      </dgm:prSet>
      <dgm:spPr>
        <a:prstGeom prst="upDownArrow">
          <a:avLst/>
        </a:prstGeom>
      </dgm:spPr>
      <dgm:t>
        <a:bodyPr/>
        <a:lstStyle/>
        <a:p>
          <a:endParaRPr lang="en-US"/>
        </a:p>
      </dgm:t>
    </dgm:pt>
    <dgm:pt modelId="{FFA2BA33-FA75-496F-BBAD-EA1F03D339FA}" type="pres">
      <dgm:prSet presAssocID="{F35B6786-7894-4711-AB0B-3FDA5DFA168D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725114-8DA9-4839-85D9-574C76BA0F17}" type="pres">
      <dgm:prSet presAssocID="{F35B6786-7894-4711-AB0B-3FDA5DFA168D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935427-9C64-4CD0-BFE5-5EA0185D5D6E}" type="pres">
      <dgm:prSet presAssocID="{F35B6786-7894-4711-AB0B-3FDA5DFA168D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20B909-26C0-42BF-80F9-0E9363478937}" type="pres">
      <dgm:prSet presAssocID="{F35B6786-7894-4711-AB0B-3FDA5DFA168D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EA8A19-2834-4729-87C9-104148DDFE77}" type="pres">
      <dgm:prSet presAssocID="{F35B6786-7894-4711-AB0B-3FDA5DFA168D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71F706-4425-4F3B-A4C5-78425655583B}" srcId="{F35B6786-7894-4711-AB0B-3FDA5DFA168D}" destId="{38871375-BE6E-4A08-947D-4466808FC3D3}" srcOrd="0" destOrd="0" parTransId="{E98FAFDF-6169-4746-9433-8DDB1CF22BDE}" sibTransId="{3AEE98B6-A2EA-42B8-B36B-FA043458F38B}"/>
    <dgm:cxn modelId="{D2E4DB18-B60E-418F-BB20-D05C27F3530F}" type="presOf" srcId="{D1CF27FE-73AD-4176-8C3E-4C142A6730DC}" destId="{7C71AB7C-FBF1-4603-B9DA-F803D500AF98}" srcOrd="0" destOrd="0" presId="urn:microsoft.com/office/officeart/2005/8/layout/vProcess5"/>
    <dgm:cxn modelId="{9FF47FC9-AF2D-4A32-AD4E-719151093670}" type="presOf" srcId="{6B8469E9-7FC3-4E06-A522-BA4E40810C35}" destId="{455D8993-30B4-4981-AB95-925EB1B3AC7D}" srcOrd="0" destOrd="0" presId="urn:microsoft.com/office/officeart/2005/8/layout/vProcess5"/>
    <dgm:cxn modelId="{F52A610F-EA46-4BAA-BAA4-7FB63AA726B1}" type="presOf" srcId="{BD06B907-9989-47F6-9C42-B2D4D67E1C8B}" destId="{F698F3DD-1D42-42AC-B18B-0175F5A8385D}" srcOrd="0" destOrd="0" presId="urn:microsoft.com/office/officeart/2005/8/layout/vProcess5"/>
    <dgm:cxn modelId="{C551FA99-E9F1-4343-93E2-8E918AAC113C}" type="presOf" srcId="{F35B6786-7894-4711-AB0B-3FDA5DFA168D}" destId="{DBA5F6FF-90DA-4730-A014-1093F6EA245B}" srcOrd="0" destOrd="0" presId="urn:microsoft.com/office/officeart/2005/8/layout/vProcess5"/>
    <dgm:cxn modelId="{F5D89B77-1860-4644-8F64-8C9CD70ADFE7}" type="presOf" srcId="{B43AD667-539D-43FA-8AF0-F51CD2BC0334}" destId="{9715AD9D-D4F6-4F97-AD37-B388BB501527}" srcOrd="0" destOrd="0" presId="urn:microsoft.com/office/officeart/2005/8/layout/vProcess5"/>
    <dgm:cxn modelId="{3FCEDACD-715F-4F1F-898F-A19E0F958543}" type="presOf" srcId="{D1CF27FE-73AD-4176-8C3E-4C142A6730DC}" destId="{87EA8A19-2834-4729-87C9-104148DDFE77}" srcOrd="1" destOrd="0" presId="urn:microsoft.com/office/officeart/2005/8/layout/vProcess5"/>
    <dgm:cxn modelId="{8B8EE1C4-2A6E-45E7-B226-FCDE5DF351F2}" type="presOf" srcId="{3AEE98B6-A2EA-42B8-B36B-FA043458F38B}" destId="{B3BE2C36-D0BF-4967-A6D2-4B740461F994}" srcOrd="0" destOrd="0" presId="urn:microsoft.com/office/officeart/2005/8/layout/vProcess5"/>
    <dgm:cxn modelId="{FE3F67B4-4BE1-4E1B-92D6-8ABB8AE2DC77}" type="presOf" srcId="{52229B76-4B8D-4CE0-A23F-DFBAAC80C07A}" destId="{30935427-9C64-4CD0-BFE5-5EA0185D5D6E}" srcOrd="1" destOrd="0" presId="urn:microsoft.com/office/officeart/2005/8/layout/vProcess5"/>
    <dgm:cxn modelId="{A9F851C4-B0AD-4315-AA13-65A372B76492}" srcId="{F35B6786-7894-4711-AB0B-3FDA5DFA168D}" destId="{6B8469E9-7FC3-4E06-A522-BA4E40810C35}" srcOrd="1" destOrd="0" parTransId="{B1CD7D8B-C3F6-4805-8A00-02B80AFF42B2}" sibTransId="{B43AD667-539D-43FA-8AF0-F51CD2BC0334}"/>
    <dgm:cxn modelId="{144C62DB-1AFE-4688-917E-3B9348B73EB0}" type="presOf" srcId="{B0231264-A58C-46FE-9AB9-C18A5F3F876D}" destId="{F920B909-26C0-42BF-80F9-0E9363478937}" srcOrd="1" destOrd="0" presId="urn:microsoft.com/office/officeart/2005/8/layout/vProcess5"/>
    <dgm:cxn modelId="{5117A874-6B18-45F9-BA65-831CC8EDF323}" type="presOf" srcId="{6B8469E9-7FC3-4E06-A522-BA4E40810C35}" destId="{31725114-8DA9-4839-85D9-574C76BA0F17}" srcOrd="1" destOrd="0" presId="urn:microsoft.com/office/officeart/2005/8/layout/vProcess5"/>
    <dgm:cxn modelId="{34AA8EF4-DE83-4767-8B9E-47076E132E2A}" type="presOf" srcId="{52229B76-4B8D-4CE0-A23F-DFBAAC80C07A}" destId="{AE764070-0E66-403B-93FD-EFE496F13599}" srcOrd="0" destOrd="0" presId="urn:microsoft.com/office/officeart/2005/8/layout/vProcess5"/>
    <dgm:cxn modelId="{C101AF55-3FA6-4BE6-9C7A-937534B97869}" srcId="{F35B6786-7894-4711-AB0B-3FDA5DFA168D}" destId="{B0231264-A58C-46FE-9AB9-C18A5F3F876D}" srcOrd="3" destOrd="0" parTransId="{23F5788C-779A-4C30-8DD2-BA86914E6598}" sibTransId="{BD06B907-9989-47F6-9C42-B2D4D67E1C8B}"/>
    <dgm:cxn modelId="{9B44303F-E84C-482D-A60E-60C48DB983B0}" srcId="{F35B6786-7894-4711-AB0B-3FDA5DFA168D}" destId="{52229B76-4B8D-4CE0-A23F-DFBAAC80C07A}" srcOrd="2" destOrd="0" parTransId="{49992E15-F178-46A6-BC02-979B997AEC5D}" sibTransId="{EE5AD434-B4DA-429B-BEAE-F60960C75B61}"/>
    <dgm:cxn modelId="{F7061872-DD32-4CA4-B2C7-C29B0776DA8F}" type="presOf" srcId="{38871375-BE6E-4A08-947D-4466808FC3D3}" destId="{F4CDFD2C-C10F-48C4-BA3C-CD56C25EEBFC}" srcOrd="0" destOrd="0" presId="urn:microsoft.com/office/officeart/2005/8/layout/vProcess5"/>
    <dgm:cxn modelId="{893E3F44-48D5-4425-AE5B-693B99B417ED}" type="presOf" srcId="{EE5AD434-B4DA-429B-BEAE-F60960C75B61}" destId="{20BD3340-E965-48DB-9405-D83782D64550}" srcOrd="0" destOrd="0" presId="urn:microsoft.com/office/officeart/2005/8/layout/vProcess5"/>
    <dgm:cxn modelId="{2B602AE9-9279-41A0-9E38-812E206EECD6}" type="presOf" srcId="{B0231264-A58C-46FE-9AB9-C18A5F3F876D}" destId="{58FFD761-A1E6-40CA-9006-4066B33E136B}" srcOrd="0" destOrd="0" presId="urn:microsoft.com/office/officeart/2005/8/layout/vProcess5"/>
    <dgm:cxn modelId="{BD19C983-5DA8-4839-A342-548BA26EDA7A}" srcId="{F35B6786-7894-4711-AB0B-3FDA5DFA168D}" destId="{D1CF27FE-73AD-4176-8C3E-4C142A6730DC}" srcOrd="4" destOrd="0" parTransId="{B632C668-5184-4338-816C-13EE4A50C1FA}" sibTransId="{1D8EB72C-C432-4EED-9F3A-FBBF520283BE}"/>
    <dgm:cxn modelId="{56F8ABC5-492C-4FEE-9490-DE4C3BC7AB5E}" type="presOf" srcId="{38871375-BE6E-4A08-947D-4466808FC3D3}" destId="{FFA2BA33-FA75-496F-BBAD-EA1F03D339FA}" srcOrd="1" destOrd="0" presId="urn:microsoft.com/office/officeart/2005/8/layout/vProcess5"/>
    <dgm:cxn modelId="{A1454BDA-2F8F-4EB6-AAB2-F8B087E51DFF}" type="presParOf" srcId="{DBA5F6FF-90DA-4730-A014-1093F6EA245B}" destId="{85C1383A-A5EE-4A6A-A735-51CD54F45DAC}" srcOrd="0" destOrd="0" presId="urn:microsoft.com/office/officeart/2005/8/layout/vProcess5"/>
    <dgm:cxn modelId="{9DF6CF1F-2A3F-494C-A6EB-1DEA00CE59D9}" type="presParOf" srcId="{DBA5F6FF-90DA-4730-A014-1093F6EA245B}" destId="{F4CDFD2C-C10F-48C4-BA3C-CD56C25EEBFC}" srcOrd="1" destOrd="0" presId="urn:microsoft.com/office/officeart/2005/8/layout/vProcess5"/>
    <dgm:cxn modelId="{28F5D132-96FA-44DC-BE2A-92884BEF1B4C}" type="presParOf" srcId="{DBA5F6FF-90DA-4730-A014-1093F6EA245B}" destId="{455D8993-30B4-4981-AB95-925EB1B3AC7D}" srcOrd="2" destOrd="0" presId="urn:microsoft.com/office/officeart/2005/8/layout/vProcess5"/>
    <dgm:cxn modelId="{571A58A8-BDCF-4EAB-A71E-4E28AD903FA6}" type="presParOf" srcId="{DBA5F6FF-90DA-4730-A014-1093F6EA245B}" destId="{AE764070-0E66-403B-93FD-EFE496F13599}" srcOrd="3" destOrd="0" presId="urn:microsoft.com/office/officeart/2005/8/layout/vProcess5"/>
    <dgm:cxn modelId="{1BA2E3FA-43DA-472C-BC50-090016574E19}" type="presParOf" srcId="{DBA5F6FF-90DA-4730-A014-1093F6EA245B}" destId="{58FFD761-A1E6-40CA-9006-4066B33E136B}" srcOrd="4" destOrd="0" presId="urn:microsoft.com/office/officeart/2005/8/layout/vProcess5"/>
    <dgm:cxn modelId="{F0FFA401-F211-428A-A2ED-06D6FDD91486}" type="presParOf" srcId="{DBA5F6FF-90DA-4730-A014-1093F6EA245B}" destId="{7C71AB7C-FBF1-4603-B9DA-F803D500AF98}" srcOrd="5" destOrd="0" presId="urn:microsoft.com/office/officeart/2005/8/layout/vProcess5"/>
    <dgm:cxn modelId="{6638BF5D-7FBC-4925-8EE3-71D14611076D}" type="presParOf" srcId="{DBA5F6FF-90DA-4730-A014-1093F6EA245B}" destId="{B3BE2C36-D0BF-4967-A6D2-4B740461F994}" srcOrd="6" destOrd="0" presId="urn:microsoft.com/office/officeart/2005/8/layout/vProcess5"/>
    <dgm:cxn modelId="{298E34D4-07D6-4338-A922-AEA86E9E84FF}" type="presParOf" srcId="{DBA5F6FF-90DA-4730-A014-1093F6EA245B}" destId="{9715AD9D-D4F6-4F97-AD37-B388BB501527}" srcOrd="7" destOrd="0" presId="urn:microsoft.com/office/officeart/2005/8/layout/vProcess5"/>
    <dgm:cxn modelId="{6D4927FA-DD85-489D-B5D8-8EAB59A614E0}" type="presParOf" srcId="{DBA5F6FF-90DA-4730-A014-1093F6EA245B}" destId="{20BD3340-E965-48DB-9405-D83782D64550}" srcOrd="8" destOrd="0" presId="urn:microsoft.com/office/officeart/2005/8/layout/vProcess5"/>
    <dgm:cxn modelId="{7F7E7BA5-C455-4AF7-A5D4-8798286E803E}" type="presParOf" srcId="{DBA5F6FF-90DA-4730-A014-1093F6EA245B}" destId="{F698F3DD-1D42-42AC-B18B-0175F5A8385D}" srcOrd="9" destOrd="0" presId="urn:microsoft.com/office/officeart/2005/8/layout/vProcess5"/>
    <dgm:cxn modelId="{B2637667-1274-4C5A-9076-F83B34389A45}" type="presParOf" srcId="{DBA5F6FF-90DA-4730-A014-1093F6EA245B}" destId="{FFA2BA33-FA75-496F-BBAD-EA1F03D339FA}" srcOrd="10" destOrd="0" presId="urn:microsoft.com/office/officeart/2005/8/layout/vProcess5"/>
    <dgm:cxn modelId="{9EDE49F3-48A3-47F4-86C4-20D6DFD674A9}" type="presParOf" srcId="{DBA5F6FF-90DA-4730-A014-1093F6EA245B}" destId="{31725114-8DA9-4839-85D9-574C76BA0F17}" srcOrd="11" destOrd="0" presId="urn:microsoft.com/office/officeart/2005/8/layout/vProcess5"/>
    <dgm:cxn modelId="{F65846D9-ED4E-4F78-8822-F08E4DD5E3CB}" type="presParOf" srcId="{DBA5F6FF-90DA-4730-A014-1093F6EA245B}" destId="{30935427-9C64-4CD0-BFE5-5EA0185D5D6E}" srcOrd="12" destOrd="0" presId="urn:microsoft.com/office/officeart/2005/8/layout/vProcess5"/>
    <dgm:cxn modelId="{C6CD2FED-FC84-4512-B9C4-41D67F6C7225}" type="presParOf" srcId="{DBA5F6FF-90DA-4730-A014-1093F6EA245B}" destId="{F920B909-26C0-42BF-80F9-0E9363478937}" srcOrd="13" destOrd="0" presId="urn:microsoft.com/office/officeart/2005/8/layout/vProcess5"/>
    <dgm:cxn modelId="{50820B73-E68C-459C-8917-E50B323EEC54}" type="presParOf" srcId="{DBA5F6FF-90DA-4730-A014-1093F6EA245B}" destId="{87EA8A19-2834-4729-87C9-104148DDFE77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AF106A9-A2D9-4B3D-821F-8CDC841B0ECD}" type="doc">
      <dgm:prSet loTypeId="urn:microsoft.com/office/officeart/2005/8/layout/vList3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A3EC1E-13AF-4B34-8D7E-C84BE2B3D6E8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uk-UA" sz="1400" b="0" dirty="0" smtClean="0">
              <a:solidFill>
                <a:schemeClr val="tx1">
                  <a:lumMod val="75000"/>
                </a:schemeClr>
              </a:solidFill>
            </a:rPr>
            <a:t>Забезпечення безперебійної роботи комп’ютерної, </a:t>
          </a:r>
          <a:r>
            <a:rPr lang="uk-UA" sz="1400" b="0" dirty="0" err="1" smtClean="0">
              <a:solidFill>
                <a:schemeClr val="tx1">
                  <a:lumMod val="75000"/>
                </a:schemeClr>
              </a:solidFill>
            </a:rPr>
            <a:t>копіювально-множувальної</a:t>
          </a:r>
          <a:r>
            <a:rPr lang="uk-UA" sz="1400" b="0" dirty="0" smtClean="0">
              <a:solidFill>
                <a:schemeClr val="tx1">
                  <a:lumMod val="75000"/>
                </a:schemeClr>
              </a:solidFill>
            </a:rPr>
            <a:t>, відео проекційної техніки в учбовому процесі.</a:t>
          </a:r>
          <a:endParaRPr lang="en-US" sz="1400" dirty="0">
            <a:solidFill>
              <a:schemeClr val="tx1">
                <a:lumMod val="75000"/>
              </a:schemeClr>
            </a:solidFill>
          </a:endParaRPr>
        </a:p>
      </dgm:t>
    </dgm:pt>
    <dgm:pt modelId="{9BCA802C-FB1F-4EDC-A414-D3CBC3CF128B}" type="parTrans" cxnId="{B97CB098-A8CE-45F3-953D-410945485DFE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3BA7B565-EE7B-477A-A2C6-F7D37DE68E14}" type="sibTrans" cxnId="{B97CB098-A8CE-45F3-953D-410945485DFE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29217F90-22D4-41BF-915E-C559E98ABC5F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uk-UA" sz="1400" b="0" dirty="0" smtClean="0">
              <a:solidFill>
                <a:schemeClr val="tx1">
                  <a:lumMod val="75000"/>
                </a:schemeClr>
              </a:solidFill>
            </a:rPr>
            <a:t>Підтримка комп’ютерної, </a:t>
          </a:r>
          <a:r>
            <a:rPr lang="uk-UA" sz="1400" b="0" dirty="0" err="1" smtClean="0">
              <a:solidFill>
                <a:schemeClr val="tx1">
                  <a:lumMod val="75000"/>
                </a:schemeClr>
              </a:solidFill>
            </a:rPr>
            <a:t>копіювально-множувальної</a:t>
          </a:r>
          <a:r>
            <a:rPr lang="uk-UA" sz="1400" b="0" dirty="0" smtClean="0">
              <a:solidFill>
                <a:schemeClr val="tx1">
                  <a:lumMod val="75000"/>
                </a:schemeClr>
              </a:solidFill>
            </a:rPr>
            <a:t>, відео проекційної техніки у належному робочому стані.</a:t>
          </a:r>
          <a:endParaRPr lang="en-US" sz="1400" dirty="0">
            <a:solidFill>
              <a:schemeClr val="tx1">
                <a:lumMod val="75000"/>
              </a:schemeClr>
            </a:solidFill>
          </a:endParaRPr>
        </a:p>
      </dgm:t>
    </dgm:pt>
    <dgm:pt modelId="{984D5600-2842-4439-A43B-CDB355D2CEF0}" type="parTrans" cxnId="{B4E4932D-759E-44CF-9EB0-9CB6C44A7488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3E1A1067-9831-4FFD-9C11-DAA165EAECC6}" type="sibTrans" cxnId="{B4E4932D-759E-44CF-9EB0-9CB6C44A7488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EAA4AC3D-B66E-4B6C-BD57-189C4F35DAA4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uk-UA" sz="1400" b="0" dirty="0" smtClean="0">
              <a:solidFill>
                <a:schemeClr val="tx1">
                  <a:lumMod val="75000"/>
                </a:schemeClr>
              </a:solidFill>
            </a:rPr>
            <a:t>Своєчасний ремонт та профілактика комп’ютерної, </a:t>
          </a:r>
          <a:r>
            <a:rPr lang="uk-UA" sz="1400" b="0" dirty="0" err="1" smtClean="0">
              <a:solidFill>
                <a:schemeClr val="tx1">
                  <a:lumMod val="75000"/>
                </a:schemeClr>
              </a:solidFill>
            </a:rPr>
            <a:t>копіювально-множувальної</a:t>
          </a:r>
          <a:r>
            <a:rPr lang="uk-UA" sz="1400" b="0" dirty="0" smtClean="0">
              <a:solidFill>
                <a:schemeClr val="tx1">
                  <a:lumMod val="75000"/>
                </a:schemeClr>
              </a:solidFill>
            </a:rPr>
            <a:t>, відео проекційної техніки.</a:t>
          </a:r>
          <a:endParaRPr lang="en-US" sz="1400" dirty="0">
            <a:solidFill>
              <a:schemeClr val="tx1">
                <a:lumMod val="75000"/>
              </a:schemeClr>
            </a:solidFill>
          </a:endParaRPr>
        </a:p>
      </dgm:t>
    </dgm:pt>
    <dgm:pt modelId="{19282297-8E3B-4ABA-A9F0-F946543F2F7A}" type="parTrans" cxnId="{4D5602DE-B385-40C0-B4FB-300A4F41E8BE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C06538B3-759C-461F-A718-B89E48915BBB}" type="sibTrans" cxnId="{4D5602DE-B385-40C0-B4FB-300A4F41E8BE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FCE854CF-716A-482B-8257-14F6902CF5DE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uk-UA" sz="1400" b="0" dirty="0" smtClean="0">
              <a:solidFill>
                <a:schemeClr val="tx1">
                  <a:lumMod val="75000"/>
                </a:schemeClr>
              </a:solidFill>
            </a:rPr>
            <a:t>Забезпечення безперебійної роботи телефонного зв’язку та системи сигналізації університету.</a:t>
          </a:r>
          <a:endParaRPr lang="en-US" sz="1400" dirty="0">
            <a:solidFill>
              <a:schemeClr val="tx1">
                <a:lumMod val="75000"/>
              </a:schemeClr>
            </a:solidFill>
          </a:endParaRPr>
        </a:p>
      </dgm:t>
    </dgm:pt>
    <dgm:pt modelId="{8B715D48-4201-43E6-91CE-1FAFBE5AE6C3}" type="parTrans" cxnId="{354FBBA2-0FDD-4613-BFFB-649A6C8BF46A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6576DDA9-69FB-4079-978A-E684B49723DF}" type="sibTrans" cxnId="{354FBBA2-0FDD-4613-BFFB-649A6C8BF46A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CDA16E2B-AD74-4832-8582-8536964EF24E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uk-UA" sz="1400" b="0" dirty="0" smtClean="0">
              <a:solidFill>
                <a:schemeClr val="tx1">
                  <a:lumMod val="75000"/>
                </a:schemeClr>
              </a:solidFill>
            </a:rPr>
            <a:t>Ведення документації і підготовка звітних даних університету за технічними питаннями.</a:t>
          </a:r>
          <a:endParaRPr lang="en-US" sz="1400" dirty="0">
            <a:solidFill>
              <a:schemeClr val="tx1">
                <a:lumMod val="75000"/>
              </a:schemeClr>
            </a:solidFill>
          </a:endParaRPr>
        </a:p>
      </dgm:t>
    </dgm:pt>
    <dgm:pt modelId="{8F6C2814-22FF-47B5-A49A-B1EF7DCF9C0B}" type="parTrans" cxnId="{ABCA914E-FCE4-41C6-A923-EEC3B82BA78B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6FD5994D-42D7-4FB0-A443-E60D1F672584}" type="sibTrans" cxnId="{ABCA914E-FCE4-41C6-A923-EEC3B82BA78B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14809A94-2617-4518-A999-87A097A6B1D4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uk-UA" sz="1400" b="0" dirty="0" smtClean="0">
              <a:solidFill>
                <a:schemeClr val="tx1">
                  <a:lumMod val="75000"/>
                </a:schemeClr>
              </a:solidFill>
            </a:rPr>
            <a:t>Розробка різних інструктивних матеріалів користування системами сигналізації, телефонного зв’язку та ін.</a:t>
          </a:r>
          <a:endParaRPr lang="en-US" sz="1400" dirty="0">
            <a:solidFill>
              <a:schemeClr val="tx1">
                <a:lumMod val="75000"/>
              </a:schemeClr>
            </a:solidFill>
          </a:endParaRPr>
        </a:p>
      </dgm:t>
    </dgm:pt>
    <dgm:pt modelId="{80F211B7-455A-434D-8382-F7E4CD3FF997}" type="parTrans" cxnId="{34B8B65E-5AAA-490F-9457-51CFE5F7962D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22809DCA-C0B9-4189-9B5B-5A4EA7C43F72}" type="sibTrans" cxnId="{34B8B65E-5AAA-490F-9457-51CFE5F7962D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0A02A1D7-60CD-4F66-8646-9B7F1D641C6B}" type="pres">
      <dgm:prSet presAssocID="{DAF106A9-A2D9-4B3D-821F-8CDC841B0EC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A061200-BB4E-4FA4-830C-27597C804644}" type="pres">
      <dgm:prSet presAssocID="{E0A3EC1E-13AF-4B34-8D7E-C84BE2B3D6E8}" presName="composite" presStyleCnt="0"/>
      <dgm:spPr/>
    </dgm:pt>
    <dgm:pt modelId="{6F4CF762-7C13-434E-A2D8-72915119C745}" type="pres">
      <dgm:prSet presAssocID="{E0A3EC1E-13AF-4B34-8D7E-C84BE2B3D6E8}" presName="imgShp" presStyleLbl="fgImgPlace1" presStyleIdx="0" presStyleCnt="6" custLinFactX="-100000" custLinFactNeighborX="-17932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>
            <a:lum bright="-10000"/>
          </a:blip>
          <a:tile tx="0" ty="0" sx="100000" sy="100000" flip="none" algn="tl"/>
        </a:blipFill>
      </dgm:spPr>
      <dgm:t>
        <a:bodyPr/>
        <a:lstStyle/>
        <a:p>
          <a:endParaRPr lang="ru-RU"/>
        </a:p>
      </dgm:t>
    </dgm:pt>
    <dgm:pt modelId="{098C3C43-5A68-4328-AB22-20803F11CFA2}" type="pres">
      <dgm:prSet presAssocID="{E0A3EC1E-13AF-4B34-8D7E-C84BE2B3D6E8}" presName="txShp" presStyleLbl="node1" presStyleIdx="0" presStyleCnt="6" custScaleX="1381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8608B3-D4A6-45C2-838E-CFC8FB27C9CF}" type="pres">
      <dgm:prSet presAssocID="{3BA7B565-EE7B-477A-A2C6-F7D37DE68E14}" presName="spacing" presStyleCnt="0"/>
      <dgm:spPr/>
    </dgm:pt>
    <dgm:pt modelId="{DB87A44A-D5D3-4347-81E9-3398711CC997}" type="pres">
      <dgm:prSet presAssocID="{29217F90-22D4-41BF-915E-C559E98ABC5F}" presName="composite" presStyleCnt="0"/>
      <dgm:spPr/>
    </dgm:pt>
    <dgm:pt modelId="{B3790408-ECA1-404B-9377-FCFF9BC47222}" type="pres">
      <dgm:prSet presAssocID="{29217F90-22D4-41BF-915E-C559E98ABC5F}" presName="imgShp" presStyleLbl="fgImgPlace1" presStyleIdx="1" presStyleCnt="6" custLinFactX="-100000" custLinFactNeighborX="-17932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>
            <a:lum bright="-10000"/>
          </a:blip>
          <a:tile tx="0" ty="0" sx="100000" sy="100000" flip="none" algn="tl"/>
        </a:blipFill>
      </dgm:spPr>
      <dgm:t>
        <a:bodyPr/>
        <a:lstStyle/>
        <a:p>
          <a:endParaRPr lang="ru-RU"/>
        </a:p>
      </dgm:t>
    </dgm:pt>
    <dgm:pt modelId="{2AB683C6-8423-4AF5-B717-C5747B4351E4}" type="pres">
      <dgm:prSet presAssocID="{29217F90-22D4-41BF-915E-C559E98ABC5F}" presName="txShp" presStyleLbl="node1" presStyleIdx="1" presStyleCnt="6" custScaleX="1381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1CD1FA-152D-491A-9195-E8727E1F867B}" type="pres">
      <dgm:prSet presAssocID="{3E1A1067-9831-4FFD-9C11-DAA165EAECC6}" presName="spacing" presStyleCnt="0"/>
      <dgm:spPr/>
    </dgm:pt>
    <dgm:pt modelId="{8202BEE4-AE1D-4FAC-8B11-0D169143D92F}" type="pres">
      <dgm:prSet presAssocID="{EAA4AC3D-B66E-4B6C-BD57-189C4F35DAA4}" presName="composite" presStyleCnt="0"/>
      <dgm:spPr/>
    </dgm:pt>
    <dgm:pt modelId="{785EEF9F-3CE0-4012-918A-02597F37375B}" type="pres">
      <dgm:prSet presAssocID="{EAA4AC3D-B66E-4B6C-BD57-189C4F35DAA4}" presName="imgShp" presStyleLbl="fgImgPlace1" presStyleIdx="2" presStyleCnt="6" custLinFactX="-100000" custLinFactNeighborX="-17932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>
            <a:lum bright="-10000"/>
          </a:blip>
          <a:tile tx="0" ty="0" sx="100000" sy="100000" flip="none" algn="tl"/>
        </a:blipFill>
      </dgm:spPr>
      <dgm:t>
        <a:bodyPr/>
        <a:lstStyle/>
        <a:p>
          <a:endParaRPr lang="ru-RU"/>
        </a:p>
      </dgm:t>
    </dgm:pt>
    <dgm:pt modelId="{E991892F-8AFC-4CFD-8203-91D48C49EF7F}" type="pres">
      <dgm:prSet presAssocID="{EAA4AC3D-B66E-4B6C-BD57-189C4F35DAA4}" presName="txShp" presStyleLbl="node1" presStyleIdx="2" presStyleCnt="6" custScaleX="1381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E59AC7-321F-49D9-AAA2-FA8F20D7DEA2}" type="pres">
      <dgm:prSet presAssocID="{C06538B3-759C-461F-A718-B89E48915BBB}" presName="spacing" presStyleCnt="0"/>
      <dgm:spPr/>
    </dgm:pt>
    <dgm:pt modelId="{46EDA260-9423-43F7-8DBA-298565DEC0D8}" type="pres">
      <dgm:prSet presAssocID="{FCE854CF-716A-482B-8257-14F6902CF5DE}" presName="composite" presStyleCnt="0"/>
      <dgm:spPr/>
    </dgm:pt>
    <dgm:pt modelId="{A82535BE-E30E-479C-B758-B6D45BAEA5E8}" type="pres">
      <dgm:prSet presAssocID="{FCE854CF-716A-482B-8257-14F6902CF5DE}" presName="imgShp" presStyleLbl="fgImgPlace1" presStyleIdx="3" presStyleCnt="6" custLinFactX="-100000" custLinFactNeighborX="-17932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>
            <a:lum bright="-10000"/>
          </a:blip>
          <a:tile tx="0" ty="0" sx="100000" sy="100000" flip="none" algn="tl"/>
        </a:blipFill>
      </dgm:spPr>
      <dgm:t>
        <a:bodyPr/>
        <a:lstStyle/>
        <a:p>
          <a:endParaRPr lang="ru-RU"/>
        </a:p>
      </dgm:t>
    </dgm:pt>
    <dgm:pt modelId="{6AA961CE-BCEF-4DCE-ABAC-7F47CE5D60DD}" type="pres">
      <dgm:prSet presAssocID="{FCE854CF-716A-482B-8257-14F6902CF5DE}" presName="txShp" presStyleLbl="node1" presStyleIdx="3" presStyleCnt="6" custScaleX="1381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9919A4-C21C-47C9-B1D7-38FD960BE9BF}" type="pres">
      <dgm:prSet presAssocID="{6576DDA9-69FB-4079-978A-E684B49723DF}" presName="spacing" presStyleCnt="0"/>
      <dgm:spPr/>
    </dgm:pt>
    <dgm:pt modelId="{94770497-BB1B-4A75-8CE3-6112EB258D52}" type="pres">
      <dgm:prSet presAssocID="{CDA16E2B-AD74-4832-8582-8536964EF24E}" presName="composite" presStyleCnt="0"/>
      <dgm:spPr/>
    </dgm:pt>
    <dgm:pt modelId="{CEC75757-E5CF-44EF-8DCE-0D955AC32C1F}" type="pres">
      <dgm:prSet presAssocID="{CDA16E2B-AD74-4832-8582-8536964EF24E}" presName="imgShp" presStyleLbl="fgImgPlace1" presStyleIdx="4" presStyleCnt="6" custLinFactX="-100000" custLinFactNeighborX="-17932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>
            <a:lum bright="-10000"/>
          </a:blip>
          <a:tile tx="0" ty="0" sx="100000" sy="100000" flip="none" algn="tl"/>
        </a:blipFill>
      </dgm:spPr>
      <dgm:t>
        <a:bodyPr/>
        <a:lstStyle/>
        <a:p>
          <a:endParaRPr lang="ru-RU"/>
        </a:p>
      </dgm:t>
    </dgm:pt>
    <dgm:pt modelId="{1BC422A1-C5E2-45BC-9FC3-64C0F2F26ABC}" type="pres">
      <dgm:prSet presAssocID="{CDA16E2B-AD74-4832-8582-8536964EF24E}" presName="txShp" presStyleLbl="node1" presStyleIdx="4" presStyleCnt="6" custScaleX="1381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A7C26E-DCDE-4436-B6B7-8D7D88212E68}" type="pres">
      <dgm:prSet presAssocID="{6FD5994D-42D7-4FB0-A443-E60D1F672584}" presName="spacing" presStyleCnt="0"/>
      <dgm:spPr/>
    </dgm:pt>
    <dgm:pt modelId="{A48C6435-1C2F-4C41-837D-42DE7BB84436}" type="pres">
      <dgm:prSet presAssocID="{14809A94-2617-4518-A999-87A097A6B1D4}" presName="composite" presStyleCnt="0"/>
      <dgm:spPr/>
    </dgm:pt>
    <dgm:pt modelId="{68FEB5E0-D1A1-4A71-A39D-EF2F2E777EDE}" type="pres">
      <dgm:prSet presAssocID="{14809A94-2617-4518-A999-87A097A6B1D4}" presName="imgShp" presStyleLbl="fgImgPlace1" presStyleIdx="5" presStyleCnt="6" custLinFactX="-100000" custLinFactNeighborX="-17932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>
            <a:lum bright="-10000"/>
          </a:blip>
          <a:tile tx="0" ty="0" sx="100000" sy="100000" flip="none" algn="tl"/>
        </a:blipFill>
      </dgm:spPr>
      <dgm:t>
        <a:bodyPr/>
        <a:lstStyle/>
        <a:p>
          <a:endParaRPr lang="ru-RU"/>
        </a:p>
      </dgm:t>
    </dgm:pt>
    <dgm:pt modelId="{0AEDFC81-DD64-4C99-891E-F107CDBADF11}" type="pres">
      <dgm:prSet presAssocID="{14809A94-2617-4518-A999-87A097A6B1D4}" presName="txShp" presStyleLbl="node1" presStyleIdx="5" presStyleCnt="6" custScaleX="1381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0049466-8A71-4AB8-A1F4-84FDAC2E4258}" type="presOf" srcId="{E0A3EC1E-13AF-4B34-8D7E-C84BE2B3D6E8}" destId="{098C3C43-5A68-4328-AB22-20803F11CFA2}" srcOrd="0" destOrd="0" presId="urn:microsoft.com/office/officeart/2005/8/layout/vList3"/>
    <dgm:cxn modelId="{6A57CB55-2284-4A9A-88EE-0F273EFC3BA0}" type="presOf" srcId="{DAF106A9-A2D9-4B3D-821F-8CDC841B0ECD}" destId="{0A02A1D7-60CD-4F66-8646-9B7F1D641C6B}" srcOrd="0" destOrd="0" presId="urn:microsoft.com/office/officeart/2005/8/layout/vList3"/>
    <dgm:cxn modelId="{B97CB098-A8CE-45F3-953D-410945485DFE}" srcId="{DAF106A9-A2D9-4B3D-821F-8CDC841B0ECD}" destId="{E0A3EC1E-13AF-4B34-8D7E-C84BE2B3D6E8}" srcOrd="0" destOrd="0" parTransId="{9BCA802C-FB1F-4EDC-A414-D3CBC3CF128B}" sibTransId="{3BA7B565-EE7B-477A-A2C6-F7D37DE68E14}"/>
    <dgm:cxn modelId="{B4E4932D-759E-44CF-9EB0-9CB6C44A7488}" srcId="{DAF106A9-A2D9-4B3D-821F-8CDC841B0ECD}" destId="{29217F90-22D4-41BF-915E-C559E98ABC5F}" srcOrd="1" destOrd="0" parTransId="{984D5600-2842-4439-A43B-CDB355D2CEF0}" sibTransId="{3E1A1067-9831-4FFD-9C11-DAA165EAECC6}"/>
    <dgm:cxn modelId="{CCC53DC0-157C-45FA-838F-6934CC2D7366}" type="presOf" srcId="{29217F90-22D4-41BF-915E-C559E98ABC5F}" destId="{2AB683C6-8423-4AF5-B717-C5747B4351E4}" srcOrd="0" destOrd="0" presId="urn:microsoft.com/office/officeart/2005/8/layout/vList3"/>
    <dgm:cxn modelId="{ABCA914E-FCE4-41C6-A923-EEC3B82BA78B}" srcId="{DAF106A9-A2D9-4B3D-821F-8CDC841B0ECD}" destId="{CDA16E2B-AD74-4832-8582-8536964EF24E}" srcOrd="4" destOrd="0" parTransId="{8F6C2814-22FF-47B5-A49A-B1EF7DCF9C0B}" sibTransId="{6FD5994D-42D7-4FB0-A443-E60D1F672584}"/>
    <dgm:cxn modelId="{4D5602DE-B385-40C0-B4FB-300A4F41E8BE}" srcId="{DAF106A9-A2D9-4B3D-821F-8CDC841B0ECD}" destId="{EAA4AC3D-B66E-4B6C-BD57-189C4F35DAA4}" srcOrd="2" destOrd="0" parTransId="{19282297-8E3B-4ABA-A9F0-F946543F2F7A}" sibTransId="{C06538B3-759C-461F-A718-B89E48915BBB}"/>
    <dgm:cxn modelId="{34B8B65E-5AAA-490F-9457-51CFE5F7962D}" srcId="{DAF106A9-A2D9-4B3D-821F-8CDC841B0ECD}" destId="{14809A94-2617-4518-A999-87A097A6B1D4}" srcOrd="5" destOrd="0" parTransId="{80F211B7-455A-434D-8382-F7E4CD3FF997}" sibTransId="{22809DCA-C0B9-4189-9B5B-5A4EA7C43F72}"/>
    <dgm:cxn modelId="{E6B7461A-7D2D-4E71-ACF4-05F4C07D71D0}" type="presOf" srcId="{14809A94-2617-4518-A999-87A097A6B1D4}" destId="{0AEDFC81-DD64-4C99-891E-F107CDBADF11}" srcOrd="0" destOrd="0" presId="urn:microsoft.com/office/officeart/2005/8/layout/vList3"/>
    <dgm:cxn modelId="{3342CB14-42D0-4A37-A670-FF42F967738B}" type="presOf" srcId="{CDA16E2B-AD74-4832-8582-8536964EF24E}" destId="{1BC422A1-C5E2-45BC-9FC3-64C0F2F26ABC}" srcOrd="0" destOrd="0" presId="urn:microsoft.com/office/officeart/2005/8/layout/vList3"/>
    <dgm:cxn modelId="{16A1B565-9E19-498E-A4EB-3A4857CA7BCC}" type="presOf" srcId="{EAA4AC3D-B66E-4B6C-BD57-189C4F35DAA4}" destId="{E991892F-8AFC-4CFD-8203-91D48C49EF7F}" srcOrd="0" destOrd="0" presId="urn:microsoft.com/office/officeart/2005/8/layout/vList3"/>
    <dgm:cxn modelId="{354FBBA2-0FDD-4613-BFFB-649A6C8BF46A}" srcId="{DAF106A9-A2D9-4B3D-821F-8CDC841B0ECD}" destId="{FCE854CF-716A-482B-8257-14F6902CF5DE}" srcOrd="3" destOrd="0" parTransId="{8B715D48-4201-43E6-91CE-1FAFBE5AE6C3}" sibTransId="{6576DDA9-69FB-4079-978A-E684B49723DF}"/>
    <dgm:cxn modelId="{23BD4047-BA9B-4734-9275-CD385E034A84}" type="presOf" srcId="{FCE854CF-716A-482B-8257-14F6902CF5DE}" destId="{6AA961CE-BCEF-4DCE-ABAC-7F47CE5D60DD}" srcOrd="0" destOrd="0" presId="urn:microsoft.com/office/officeart/2005/8/layout/vList3"/>
    <dgm:cxn modelId="{6B4346F6-82E6-4CDC-AF0F-39A6A47DF646}" type="presParOf" srcId="{0A02A1D7-60CD-4F66-8646-9B7F1D641C6B}" destId="{BA061200-BB4E-4FA4-830C-27597C804644}" srcOrd="0" destOrd="0" presId="urn:microsoft.com/office/officeart/2005/8/layout/vList3"/>
    <dgm:cxn modelId="{470DB5AF-956E-4056-A7BE-CDD9CBB956D1}" type="presParOf" srcId="{BA061200-BB4E-4FA4-830C-27597C804644}" destId="{6F4CF762-7C13-434E-A2D8-72915119C745}" srcOrd="0" destOrd="0" presId="urn:microsoft.com/office/officeart/2005/8/layout/vList3"/>
    <dgm:cxn modelId="{82042C7E-40AD-4CE4-9CBC-F95CA985EFA9}" type="presParOf" srcId="{BA061200-BB4E-4FA4-830C-27597C804644}" destId="{098C3C43-5A68-4328-AB22-20803F11CFA2}" srcOrd="1" destOrd="0" presId="urn:microsoft.com/office/officeart/2005/8/layout/vList3"/>
    <dgm:cxn modelId="{55613848-908D-4F64-A7CE-EE59746088A5}" type="presParOf" srcId="{0A02A1D7-60CD-4F66-8646-9B7F1D641C6B}" destId="{158608B3-D4A6-45C2-838E-CFC8FB27C9CF}" srcOrd="1" destOrd="0" presId="urn:microsoft.com/office/officeart/2005/8/layout/vList3"/>
    <dgm:cxn modelId="{741C23E2-F459-4936-A99C-A1ED0542EA1D}" type="presParOf" srcId="{0A02A1D7-60CD-4F66-8646-9B7F1D641C6B}" destId="{DB87A44A-D5D3-4347-81E9-3398711CC997}" srcOrd="2" destOrd="0" presId="urn:microsoft.com/office/officeart/2005/8/layout/vList3"/>
    <dgm:cxn modelId="{7B767B69-14CF-47EF-9085-165A7DDC64D0}" type="presParOf" srcId="{DB87A44A-D5D3-4347-81E9-3398711CC997}" destId="{B3790408-ECA1-404B-9377-FCFF9BC47222}" srcOrd="0" destOrd="0" presId="urn:microsoft.com/office/officeart/2005/8/layout/vList3"/>
    <dgm:cxn modelId="{BDCAD34E-92B9-4D97-89C9-D6FC3D7AB36D}" type="presParOf" srcId="{DB87A44A-D5D3-4347-81E9-3398711CC997}" destId="{2AB683C6-8423-4AF5-B717-C5747B4351E4}" srcOrd="1" destOrd="0" presId="urn:microsoft.com/office/officeart/2005/8/layout/vList3"/>
    <dgm:cxn modelId="{64255C48-AEE8-4D92-9267-23AD507D2F54}" type="presParOf" srcId="{0A02A1D7-60CD-4F66-8646-9B7F1D641C6B}" destId="{F81CD1FA-152D-491A-9195-E8727E1F867B}" srcOrd="3" destOrd="0" presId="urn:microsoft.com/office/officeart/2005/8/layout/vList3"/>
    <dgm:cxn modelId="{77B03646-B37A-4E65-BFDD-C3FCF3059815}" type="presParOf" srcId="{0A02A1D7-60CD-4F66-8646-9B7F1D641C6B}" destId="{8202BEE4-AE1D-4FAC-8B11-0D169143D92F}" srcOrd="4" destOrd="0" presId="urn:microsoft.com/office/officeart/2005/8/layout/vList3"/>
    <dgm:cxn modelId="{D21F3A1D-F3B7-4DFE-98D7-0FB95EEFE082}" type="presParOf" srcId="{8202BEE4-AE1D-4FAC-8B11-0D169143D92F}" destId="{785EEF9F-3CE0-4012-918A-02597F37375B}" srcOrd="0" destOrd="0" presId="urn:microsoft.com/office/officeart/2005/8/layout/vList3"/>
    <dgm:cxn modelId="{0DA7DAA5-BD42-4805-A3E5-0ECD42BFC005}" type="presParOf" srcId="{8202BEE4-AE1D-4FAC-8B11-0D169143D92F}" destId="{E991892F-8AFC-4CFD-8203-91D48C49EF7F}" srcOrd="1" destOrd="0" presId="urn:microsoft.com/office/officeart/2005/8/layout/vList3"/>
    <dgm:cxn modelId="{430548A3-F0E9-4D85-95E3-5D5192BABEF0}" type="presParOf" srcId="{0A02A1D7-60CD-4F66-8646-9B7F1D641C6B}" destId="{8CE59AC7-321F-49D9-AAA2-FA8F20D7DEA2}" srcOrd="5" destOrd="0" presId="urn:microsoft.com/office/officeart/2005/8/layout/vList3"/>
    <dgm:cxn modelId="{AFFCC28E-E888-4F52-8D5B-E7C6460A18A6}" type="presParOf" srcId="{0A02A1D7-60CD-4F66-8646-9B7F1D641C6B}" destId="{46EDA260-9423-43F7-8DBA-298565DEC0D8}" srcOrd="6" destOrd="0" presId="urn:microsoft.com/office/officeart/2005/8/layout/vList3"/>
    <dgm:cxn modelId="{8C059C92-8E78-427D-A046-49D921EC65C1}" type="presParOf" srcId="{46EDA260-9423-43F7-8DBA-298565DEC0D8}" destId="{A82535BE-E30E-479C-B758-B6D45BAEA5E8}" srcOrd="0" destOrd="0" presId="urn:microsoft.com/office/officeart/2005/8/layout/vList3"/>
    <dgm:cxn modelId="{EEB9C3D2-8C1F-4226-B50F-28ACBEB437FD}" type="presParOf" srcId="{46EDA260-9423-43F7-8DBA-298565DEC0D8}" destId="{6AA961CE-BCEF-4DCE-ABAC-7F47CE5D60DD}" srcOrd="1" destOrd="0" presId="urn:microsoft.com/office/officeart/2005/8/layout/vList3"/>
    <dgm:cxn modelId="{B391B89A-01E2-4B81-BC46-4F6D89CCE251}" type="presParOf" srcId="{0A02A1D7-60CD-4F66-8646-9B7F1D641C6B}" destId="{A29919A4-C21C-47C9-B1D7-38FD960BE9BF}" srcOrd="7" destOrd="0" presId="urn:microsoft.com/office/officeart/2005/8/layout/vList3"/>
    <dgm:cxn modelId="{CD578259-8AA7-48FF-A177-25145D453A88}" type="presParOf" srcId="{0A02A1D7-60CD-4F66-8646-9B7F1D641C6B}" destId="{94770497-BB1B-4A75-8CE3-6112EB258D52}" srcOrd="8" destOrd="0" presId="urn:microsoft.com/office/officeart/2005/8/layout/vList3"/>
    <dgm:cxn modelId="{EA7A8B23-DD71-4E6E-B365-ECEA48A45961}" type="presParOf" srcId="{94770497-BB1B-4A75-8CE3-6112EB258D52}" destId="{CEC75757-E5CF-44EF-8DCE-0D955AC32C1F}" srcOrd="0" destOrd="0" presId="urn:microsoft.com/office/officeart/2005/8/layout/vList3"/>
    <dgm:cxn modelId="{8CF8356B-0624-431B-B666-E405E4589EE0}" type="presParOf" srcId="{94770497-BB1B-4A75-8CE3-6112EB258D52}" destId="{1BC422A1-C5E2-45BC-9FC3-64C0F2F26ABC}" srcOrd="1" destOrd="0" presId="urn:microsoft.com/office/officeart/2005/8/layout/vList3"/>
    <dgm:cxn modelId="{D034F199-55B3-4F93-8B91-101320D0BD3F}" type="presParOf" srcId="{0A02A1D7-60CD-4F66-8646-9B7F1D641C6B}" destId="{03A7C26E-DCDE-4436-B6B7-8D7D88212E68}" srcOrd="9" destOrd="0" presId="urn:microsoft.com/office/officeart/2005/8/layout/vList3"/>
    <dgm:cxn modelId="{2E421D09-3788-4224-A416-9CD22F2502BF}" type="presParOf" srcId="{0A02A1D7-60CD-4F66-8646-9B7F1D641C6B}" destId="{A48C6435-1C2F-4C41-837D-42DE7BB84436}" srcOrd="10" destOrd="0" presId="urn:microsoft.com/office/officeart/2005/8/layout/vList3"/>
    <dgm:cxn modelId="{9F7869F5-F1EF-460A-BFB6-33D9D76213E3}" type="presParOf" srcId="{A48C6435-1C2F-4C41-837D-42DE7BB84436}" destId="{68FEB5E0-D1A1-4A71-A39D-EF2F2E777EDE}" srcOrd="0" destOrd="0" presId="urn:microsoft.com/office/officeart/2005/8/layout/vList3"/>
    <dgm:cxn modelId="{CD3B46F5-D44D-47B9-9B6E-D993CD847557}" type="presParOf" srcId="{A48C6435-1C2F-4C41-837D-42DE7BB84436}" destId="{0AEDFC81-DD64-4C99-891E-F107CDBADF1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3F4B81-CCF5-4D2B-BAA7-E6E973EDC2A7}">
      <dsp:nvSpPr>
        <dsp:cNvPr id="0" name=""/>
        <dsp:cNvSpPr/>
      </dsp:nvSpPr>
      <dsp:spPr>
        <a:xfrm>
          <a:off x="0" y="214311"/>
          <a:ext cx="8729666" cy="834228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	</a:t>
          </a:r>
          <a:r>
            <a:rPr lang="uk-UA" sz="2100" b="1" kern="1200" dirty="0" smtClean="0"/>
            <a:t>Викладач втратив монополію на знання </a:t>
          </a:r>
          <a:endParaRPr lang="ru-RU" sz="2100" b="1" kern="1200" dirty="0"/>
        </a:p>
      </dsp:txBody>
      <dsp:txXfrm>
        <a:off x="0" y="214311"/>
        <a:ext cx="8729666" cy="834228"/>
      </dsp:txXfrm>
    </dsp:sp>
    <dsp:sp modelId="{D4552E5C-C085-4383-A060-FB7C82FF1295}">
      <dsp:nvSpPr>
        <dsp:cNvPr id="0" name=""/>
        <dsp:cNvSpPr/>
      </dsp:nvSpPr>
      <dsp:spPr>
        <a:xfrm>
          <a:off x="0" y="1285884"/>
          <a:ext cx="8729666" cy="834228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	</a:t>
          </a:r>
          <a:r>
            <a:rPr lang="uk-UA" sz="2100" b="1" kern="1200" dirty="0" smtClean="0"/>
            <a:t>Студенти отримали необмежений доступ</a:t>
          </a:r>
          <a:r>
            <a:rPr lang="en-US" sz="2100" b="1" kern="1200" dirty="0" smtClean="0"/>
            <a:t> </a:t>
          </a:r>
          <a:r>
            <a:rPr lang="uk-UA" sz="2100" b="1" kern="1200" dirty="0" smtClean="0"/>
            <a:t>до</a:t>
          </a:r>
          <a:r>
            <a:rPr lang="en-US" sz="2100" b="1" kern="1200" dirty="0" smtClean="0"/>
            <a:t/>
          </a:r>
          <a:br>
            <a:rPr lang="en-US" sz="2100" b="1" kern="1200" dirty="0" smtClean="0"/>
          </a:br>
          <a:r>
            <a:rPr lang="en-US" sz="2100" b="1" kern="1200" dirty="0" smtClean="0"/>
            <a:t>	</a:t>
          </a:r>
          <a:r>
            <a:rPr lang="uk-UA" sz="2100" b="1" kern="1200" dirty="0" smtClean="0"/>
            <a:t>інформаційних ресурсів </a:t>
          </a:r>
          <a:endParaRPr lang="ru-RU" sz="2100" b="1" kern="1200" dirty="0"/>
        </a:p>
      </dsp:txBody>
      <dsp:txXfrm>
        <a:off x="0" y="1285884"/>
        <a:ext cx="8729666" cy="834228"/>
      </dsp:txXfrm>
    </dsp:sp>
    <dsp:sp modelId="{2BCE8EF4-56F7-4D83-8C08-F047E53D139B}">
      <dsp:nvSpPr>
        <dsp:cNvPr id="0" name=""/>
        <dsp:cNvSpPr/>
      </dsp:nvSpPr>
      <dsp:spPr>
        <a:xfrm>
          <a:off x="0" y="2380482"/>
          <a:ext cx="8729666" cy="834228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	</a:t>
          </a:r>
          <a:r>
            <a:rPr lang="uk-UA" sz="2100" b="1" kern="1200" dirty="0" smtClean="0"/>
            <a:t>Феномен </a:t>
          </a:r>
          <a:r>
            <a:rPr lang="uk-UA" sz="2100" b="1" kern="1200" dirty="0" err="1" smtClean="0"/>
            <a:t>“червоного</a:t>
          </a:r>
          <a:r>
            <a:rPr lang="uk-UA" sz="2100" b="1" kern="1200" dirty="0" smtClean="0"/>
            <a:t> </a:t>
          </a:r>
          <a:r>
            <a:rPr lang="uk-UA" sz="2100" b="1" kern="1200" dirty="0" err="1" smtClean="0"/>
            <a:t>зміщення”</a:t>
          </a:r>
          <a:r>
            <a:rPr lang="uk-UA" sz="2100" b="1" kern="1200" dirty="0" smtClean="0"/>
            <a:t> у</a:t>
          </a:r>
          <a:r>
            <a:rPr lang="en-US" sz="2100" b="1" kern="1200" dirty="0" smtClean="0"/>
            <a:t> </a:t>
          </a:r>
          <a:r>
            <a:rPr lang="uk-UA" sz="2100" b="1" kern="1200" dirty="0" smtClean="0"/>
            <a:t>розширенні</a:t>
          </a:r>
          <a:r>
            <a:rPr lang="en-US" sz="2100" b="1" kern="1200" dirty="0" smtClean="0"/>
            <a:t/>
          </a:r>
          <a:br>
            <a:rPr lang="en-US" sz="2100" b="1" kern="1200" dirty="0" smtClean="0"/>
          </a:br>
          <a:r>
            <a:rPr lang="en-US" sz="2100" b="1" kern="1200" dirty="0" smtClean="0"/>
            <a:t>	</a:t>
          </a:r>
          <a:r>
            <a:rPr lang="uk-UA" sz="2100" b="1" kern="1200" dirty="0" smtClean="0"/>
            <a:t>інформаційно-комунікаційного простору </a:t>
          </a:r>
          <a:endParaRPr lang="ru-RU" sz="2100" b="1" kern="1200" dirty="0"/>
        </a:p>
      </dsp:txBody>
      <dsp:txXfrm>
        <a:off x="0" y="2380482"/>
        <a:ext cx="8729666" cy="834228"/>
      </dsp:txXfrm>
    </dsp:sp>
    <dsp:sp modelId="{B7310440-5C6A-4368-B91D-0E358D140C7C}">
      <dsp:nvSpPr>
        <dsp:cNvPr id="0" name=""/>
        <dsp:cNvSpPr/>
      </dsp:nvSpPr>
      <dsp:spPr>
        <a:xfrm>
          <a:off x="0" y="3523491"/>
          <a:ext cx="8729666" cy="834228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	</a:t>
          </a:r>
          <a:r>
            <a:rPr lang="uk-UA" sz="2100" b="1" kern="1200" dirty="0" smtClean="0"/>
            <a:t>Наявність якісно і кількісно різних ІКТ-</a:t>
          </a:r>
          <a:r>
            <a:rPr lang="en-US" sz="2100" b="1" kern="1200" dirty="0" smtClean="0"/>
            <a:t/>
          </a:r>
          <a:br>
            <a:rPr lang="en-US" sz="2100" b="1" kern="1200" dirty="0" smtClean="0"/>
          </a:br>
          <a:r>
            <a:rPr lang="en-US" sz="2100" b="1" kern="1200" dirty="0" smtClean="0"/>
            <a:t>	</a:t>
          </a:r>
          <a:r>
            <a:rPr lang="uk-UA" sz="2100" b="1" kern="1200" dirty="0" err="1" smtClean="0"/>
            <a:t>компетенцій</a:t>
          </a:r>
          <a:r>
            <a:rPr lang="uk-UA" sz="2100" b="1" kern="1200" dirty="0" smtClean="0"/>
            <a:t> у молодого і старшого поколінь</a:t>
          </a:r>
          <a:endParaRPr lang="ru-RU" sz="2100" b="1" kern="1200" dirty="0"/>
        </a:p>
      </dsp:txBody>
      <dsp:txXfrm>
        <a:off x="0" y="3523491"/>
        <a:ext cx="8729666" cy="83422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33EAF83-8394-40FD-BA8D-73FBBEBFD1B3}">
      <dsp:nvSpPr>
        <dsp:cNvPr id="0" name=""/>
        <dsp:cNvSpPr/>
      </dsp:nvSpPr>
      <dsp:spPr>
        <a:xfrm rot="10800000">
          <a:off x="539563" y="284"/>
          <a:ext cx="7885361" cy="1036009"/>
        </a:xfrm>
        <a:prstGeom prst="homePlate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6851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>
                  <a:lumMod val="75000"/>
                </a:schemeClr>
              </a:solidFill>
            </a:rPr>
            <a:t>координація науково-дослідних робіт з проблем використання інформаційних технологій, що виконуються у ХДУ й Інституті інформаційних технологій і засобів навчання Національної академії педагогічних наук України (ІІТЗН) та інших ВНЗ України й установах Національної академії педагогічних наук України;</a:t>
          </a:r>
          <a:endParaRPr lang="en-US" sz="1400" b="1" kern="1200" dirty="0">
            <a:solidFill>
              <a:schemeClr val="tx1">
                <a:lumMod val="75000"/>
              </a:schemeClr>
            </a:solidFill>
          </a:endParaRPr>
        </a:p>
      </dsp:txBody>
      <dsp:txXfrm rot="10800000">
        <a:off x="539563" y="284"/>
        <a:ext cx="7885361" cy="1036009"/>
      </dsp:txXfrm>
    </dsp:sp>
    <dsp:sp modelId="{517BABB0-4FCB-4B89-869D-2554E2D4C299}">
      <dsp:nvSpPr>
        <dsp:cNvPr id="0" name=""/>
        <dsp:cNvSpPr/>
      </dsp:nvSpPr>
      <dsp:spPr>
        <a:xfrm>
          <a:off x="0" y="284"/>
          <a:ext cx="1036009" cy="1036009"/>
        </a:xfrm>
        <a:prstGeom prst="ellipse">
          <a:avLst/>
        </a:prstGeom>
        <a:blipFill rotWithShape="0">
          <a:blip xmlns:r="http://schemas.openxmlformats.org/officeDocument/2006/relationships" r:embed="rId1">
            <a:lum bright="-20000"/>
          </a:blip>
          <a:tile tx="0" ty="0" sx="100000" sy="100000" flip="none" algn="tl"/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93445B33-1356-471D-9418-3A77C527B850}">
      <dsp:nvSpPr>
        <dsp:cNvPr id="0" name=""/>
        <dsp:cNvSpPr/>
      </dsp:nvSpPr>
      <dsp:spPr>
        <a:xfrm rot="10800000">
          <a:off x="539563" y="1196233"/>
          <a:ext cx="7885361" cy="1036009"/>
        </a:xfrm>
        <a:prstGeom prst="homePlate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6851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>
                  <a:lumMod val="75000"/>
                </a:schemeClr>
              </a:solidFill>
            </a:rPr>
            <a:t>безпосереднє виконання спільних науково-дослідних робіт відповідно до основних напрямів наукової діяльності та концепцією інформатизації освіти, впровадження інформаційних технологій у навчальний процес, затверджених вченими радами ХДУ і ІІТЗН.</a:t>
          </a:r>
          <a:endParaRPr lang="en-US" sz="1400" b="1" kern="1200" dirty="0">
            <a:solidFill>
              <a:schemeClr val="tx1">
                <a:lumMod val="75000"/>
              </a:schemeClr>
            </a:solidFill>
          </a:endParaRPr>
        </a:p>
      </dsp:txBody>
      <dsp:txXfrm rot="10800000">
        <a:off x="539563" y="1196233"/>
        <a:ext cx="7885361" cy="1036009"/>
      </dsp:txXfrm>
    </dsp:sp>
    <dsp:sp modelId="{6EF4946E-5ED9-4E67-8502-B6C5CFCA2F46}">
      <dsp:nvSpPr>
        <dsp:cNvPr id="0" name=""/>
        <dsp:cNvSpPr/>
      </dsp:nvSpPr>
      <dsp:spPr>
        <a:xfrm>
          <a:off x="0" y="1196233"/>
          <a:ext cx="1036009" cy="1036009"/>
        </a:xfrm>
        <a:prstGeom prst="ellipse">
          <a:avLst/>
        </a:prstGeom>
        <a:blipFill rotWithShape="0">
          <a:blip xmlns:r="http://schemas.openxmlformats.org/officeDocument/2006/relationships" r:embed="rId1">
            <a:lum bright="-20000"/>
          </a:blip>
          <a:tile tx="0" ty="0" sx="100000" sy="100000" flip="none" algn="tl"/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CDFD2C-C10F-48C4-BA3C-CD56C25EEBFC}">
      <dsp:nvSpPr>
        <dsp:cNvPr id="0" name=""/>
        <dsp:cNvSpPr/>
      </dsp:nvSpPr>
      <dsp:spPr>
        <a:xfrm>
          <a:off x="0" y="34292"/>
          <a:ext cx="3520464" cy="82296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bg2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noProof="0" dirty="0" smtClean="0">
              <a:solidFill>
                <a:schemeClr val="tx1"/>
              </a:solidFill>
            </a:rPr>
            <a:t>Взаємодія ХДУ та компаній</a:t>
          </a:r>
          <a:endParaRPr lang="uk-UA" sz="1500" kern="1200" noProof="0" dirty="0">
            <a:solidFill>
              <a:schemeClr val="tx1"/>
            </a:solidFill>
          </a:endParaRPr>
        </a:p>
      </dsp:txBody>
      <dsp:txXfrm>
        <a:off x="0" y="34292"/>
        <a:ext cx="2584341" cy="822965"/>
      </dsp:txXfrm>
    </dsp:sp>
    <dsp:sp modelId="{455D8993-30B4-4981-AB95-925EB1B3AC7D}">
      <dsp:nvSpPr>
        <dsp:cNvPr id="0" name=""/>
        <dsp:cNvSpPr/>
      </dsp:nvSpPr>
      <dsp:spPr>
        <a:xfrm>
          <a:off x="262891" y="962984"/>
          <a:ext cx="3520464" cy="82296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bg2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noProof="0" dirty="0" smtClean="0">
              <a:solidFill>
                <a:schemeClr val="tx1"/>
              </a:solidFill>
            </a:rPr>
            <a:t>Практична підготовка ІТ спеціалістів </a:t>
          </a:r>
          <a:br>
            <a:rPr lang="uk-UA" sz="1500" kern="1200" noProof="0" dirty="0" smtClean="0">
              <a:solidFill>
                <a:schemeClr val="tx1"/>
              </a:solidFill>
            </a:rPr>
          </a:br>
          <a:r>
            <a:rPr lang="uk-UA" sz="1500" kern="1200" noProof="0" dirty="0" smtClean="0">
              <a:solidFill>
                <a:schemeClr val="tx1"/>
              </a:solidFill>
            </a:rPr>
            <a:t>(трансфер знань в ІТ)</a:t>
          </a:r>
          <a:endParaRPr lang="uk-UA" sz="1500" kern="1200" noProof="0" dirty="0">
            <a:solidFill>
              <a:schemeClr val="tx1"/>
            </a:solidFill>
          </a:endParaRPr>
        </a:p>
      </dsp:txBody>
      <dsp:txXfrm>
        <a:off x="262891" y="962984"/>
        <a:ext cx="2722645" cy="822965"/>
      </dsp:txXfrm>
    </dsp:sp>
    <dsp:sp modelId="{AE764070-0E66-403B-93FD-EFE496F13599}">
      <dsp:nvSpPr>
        <dsp:cNvPr id="0" name=""/>
        <dsp:cNvSpPr/>
      </dsp:nvSpPr>
      <dsp:spPr>
        <a:xfrm>
          <a:off x="525783" y="1891675"/>
          <a:ext cx="3520464" cy="82296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bg2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noProof="0" dirty="0" smtClean="0">
              <a:solidFill>
                <a:schemeClr val="tx1"/>
              </a:solidFill>
            </a:rPr>
            <a:t>Оцінка якості підготовки ІТ спеціаліста</a:t>
          </a:r>
          <a:endParaRPr lang="uk-UA" sz="1500" kern="1200" noProof="0" dirty="0">
            <a:solidFill>
              <a:schemeClr val="tx1"/>
            </a:solidFill>
          </a:endParaRPr>
        </a:p>
      </dsp:txBody>
      <dsp:txXfrm>
        <a:off x="525783" y="1891675"/>
        <a:ext cx="2722645" cy="822965"/>
      </dsp:txXfrm>
    </dsp:sp>
    <dsp:sp modelId="{58FFD761-A1E6-40CA-9006-4066B33E136B}">
      <dsp:nvSpPr>
        <dsp:cNvPr id="0" name=""/>
        <dsp:cNvSpPr/>
      </dsp:nvSpPr>
      <dsp:spPr>
        <a:xfrm>
          <a:off x="742663" y="2820379"/>
          <a:ext cx="3520464" cy="82295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bg2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noProof="0" dirty="0" smtClean="0">
              <a:solidFill>
                <a:schemeClr val="tx1"/>
              </a:solidFill>
            </a:rPr>
            <a:t>Неперервна освіта</a:t>
          </a:r>
          <a:endParaRPr lang="uk-UA" sz="1500" kern="1200" noProof="0" dirty="0">
            <a:solidFill>
              <a:schemeClr val="tx1"/>
            </a:solidFill>
          </a:endParaRPr>
        </a:p>
      </dsp:txBody>
      <dsp:txXfrm>
        <a:off x="742663" y="2820379"/>
        <a:ext cx="2722645" cy="822957"/>
      </dsp:txXfrm>
    </dsp:sp>
    <dsp:sp modelId="{7C71AB7C-FBF1-4603-B9DA-F803D500AF98}">
      <dsp:nvSpPr>
        <dsp:cNvPr id="0" name=""/>
        <dsp:cNvSpPr/>
      </dsp:nvSpPr>
      <dsp:spPr>
        <a:xfrm>
          <a:off x="1051567" y="3749066"/>
          <a:ext cx="3520464" cy="82296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bg2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noProof="0" dirty="0" smtClean="0">
              <a:solidFill>
                <a:schemeClr val="tx1"/>
              </a:solidFill>
            </a:rPr>
            <a:t>Академічні програми</a:t>
          </a:r>
          <a:br>
            <a:rPr lang="uk-UA" sz="1500" kern="1200" noProof="0" dirty="0" smtClean="0">
              <a:solidFill>
                <a:schemeClr val="tx1"/>
              </a:solidFill>
            </a:rPr>
          </a:br>
          <a:r>
            <a:rPr lang="uk-UA" sz="1500" kern="1200" noProof="0" dirty="0" smtClean="0">
              <a:solidFill>
                <a:schemeClr val="tx1"/>
              </a:solidFill>
            </a:rPr>
            <a:t>передових ІКТ компаній</a:t>
          </a:r>
          <a:endParaRPr lang="uk-UA" sz="1500" kern="1200" noProof="0" dirty="0">
            <a:solidFill>
              <a:schemeClr val="tx1"/>
            </a:solidFill>
          </a:endParaRPr>
        </a:p>
      </dsp:txBody>
      <dsp:txXfrm>
        <a:off x="1051567" y="3749066"/>
        <a:ext cx="2722645" cy="822965"/>
      </dsp:txXfrm>
    </dsp:sp>
    <dsp:sp modelId="{B3BE2C36-D0BF-4967-A6D2-4B740461F994}">
      <dsp:nvSpPr>
        <dsp:cNvPr id="0" name=""/>
        <dsp:cNvSpPr/>
      </dsp:nvSpPr>
      <dsp:spPr>
        <a:xfrm>
          <a:off x="3126982" y="601222"/>
          <a:ext cx="252036" cy="534927"/>
        </a:xfrm>
        <a:prstGeom prst="upDownArrow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chemeClr val="tx1"/>
            </a:solidFill>
          </a:endParaRPr>
        </a:p>
      </dsp:txBody>
      <dsp:txXfrm>
        <a:off x="3126982" y="601222"/>
        <a:ext cx="252036" cy="534927"/>
      </dsp:txXfrm>
    </dsp:sp>
    <dsp:sp modelId="{9715AD9D-D4F6-4F97-AD37-B388BB501527}">
      <dsp:nvSpPr>
        <dsp:cNvPr id="0" name=""/>
        <dsp:cNvSpPr/>
      </dsp:nvSpPr>
      <dsp:spPr>
        <a:xfrm>
          <a:off x="3373088" y="1538488"/>
          <a:ext cx="285608" cy="534927"/>
        </a:xfrm>
        <a:prstGeom prst="upDownArrow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>
            <a:solidFill>
              <a:schemeClr val="tx1"/>
            </a:solidFill>
          </a:endParaRPr>
        </a:p>
      </dsp:txBody>
      <dsp:txXfrm>
        <a:off x="3373088" y="1538488"/>
        <a:ext cx="285608" cy="534927"/>
      </dsp:txXfrm>
    </dsp:sp>
    <dsp:sp modelId="{20BD3340-E965-48DB-9405-D83782D64550}">
      <dsp:nvSpPr>
        <dsp:cNvPr id="0" name=""/>
        <dsp:cNvSpPr/>
      </dsp:nvSpPr>
      <dsp:spPr>
        <a:xfrm>
          <a:off x="3635980" y="2462039"/>
          <a:ext cx="285608" cy="534927"/>
        </a:xfrm>
        <a:prstGeom prst="upDownArrow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>
            <a:solidFill>
              <a:schemeClr val="tx1"/>
            </a:solidFill>
          </a:endParaRPr>
        </a:p>
      </dsp:txBody>
      <dsp:txXfrm>
        <a:off x="3635980" y="2462039"/>
        <a:ext cx="285608" cy="534927"/>
      </dsp:txXfrm>
    </dsp:sp>
    <dsp:sp modelId="{F698F3DD-1D42-42AC-B18B-0175F5A8385D}">
      <dsp:nvSpPr>
        <dsp:cNvPr id="0" name=""/>
        <dsp:cNvSpPr/>
      </dsp:nvSpPr>
      <dsp:spPr>
        <a:xfrm>
          <a:off x="3898871" y="3408449"/>
          <a:ext cx="285608" cy="534927"/>
        </a:xfrm>
        <a:prstGeom prst="upDownArrow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>
            <a:solidFill>
              <a:schemeClr val="tx1"/>
            </a:solidFill>
          </a:endParaRPr>
        </a:p>
      </dsp:txBody>
      <dsp:txXfrm>
        <a:off x="3898871" y="3408449"/>
        <a:ext cx="285608" cy="53492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D3B1CEE-42F6-4E60-8558-1841A9CB8501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65282C5-1D1E-41D9-9A7D-BBE35443D7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348245-C5AE-4EF7-9FE5-3BC0EED0CD4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uk-UA" b="1" smtClean="0"/>
              <a:t>Програмні засоби навчального призначення для середньої щколи.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Програмно-Методичний комплекс «Відеоінтерпретатор алгоритмів пошуку та сортування».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Програмне середовище «Системи лінійних рівнянь». 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Програмно-методичний комплекс «ТерМ VII» підтримки практичної навчальної математичної діяльності. Версія 1 реліз 05,  версія 2 реліз 03. 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Програмний засіб «Бібліотека електронних наочностей Алгебра 7-9 клас для загальноосвітніх навчальних закладів України». 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Педагогічний програмний засіб «Алгебра, 7 клас». 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Програмний засіб навчального призначення «Алгебра, 8 клас». </a:t>
            </a: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7B5E6F2-F59A-43AB-B923-3FF1E8388A7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uk-UA" b="1" smtClean="0"/>
              <a:t>НТР за програмою “Інформаційні та комунікаційні технології в освіті й науці”. 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Розроблення методів і технологій проектування гнучких розподілених педагогічних програмних середовищ. 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Проектування та розроблення Інтернет - технологій і програмного забезпечення дистанційної системи тестування. 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Розроблення інтегрованого середовища вивчення курсу “Аналітична геометрія” для вищих навчальних закладів.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Розроблення інтегрованого середовища вивчення курсу “Основи алгоритмізації та програмування” для вищих навчальних закладів.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Розроблення дистанційного курсу "Цитологія" з нормативної частини циклу дисциплін природничо-наукової підготовки майбутніх вчителів біології. 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Створення Інтернет-Порталу дистанційного навчання ECDL для вищих навчальних закладів (ECDL). 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Створення банку електронних документів з дистанційного навчання для вищої педагогічної освіти.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Розробка інтегрованого середовища контролю знань студентів з економіко-математичних дисциплін нормативної частини для вищих навчальних закладів для спеціальності 6.050100 «Економіка підприємства», 6.050101 «Економічна теорія». </a:t>
            </a: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AEA8E9B-9A89-4C98-985C-6A8451C4614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 userDrawn="1"/>
        </p:nvSpPr>
        <p:spPr bwMode="auto">
          <a:xfrm>
            <a:off x="0" y="3527425"/>
            <a:ext cx="9144000" cy="33575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5" name="Oval 25"/>
          <p:cNvSpPr>
            <a:spLocks noChangeArrowheads="1"/>
          </p:cNvSpPr>
          <p:nvPr userDrawn="1"/>
        </p:nvSpPr>
        <p:spPr bwMode="ltGray">
          <a:xfrm>
            <a:off x="1258888" y="4508500"/>
            <a:ext cx="4248150" cy="18002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6" name="Rectangle 17"/>
          <p:cNvSpPr>
            <a:spLocks noChangeArrowheads="1"/>
          </p:cNvSpPr>
          <p:nvPr userDrawn="1"/>
        </p:nvSpPr>
        <p:spPr bwMode="gray">
          <a:xfrm>
            <a:off x="0" y="3141663"/>
            <a:ext cx="9144000" cy="431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7" name="Freeform 22" descr="55282"/>
          <p:cNvSpPr>
            <a:spLocks/>
          </p:cNvSpPr>
          <p:nvPr userDrawn="1"/>
        </p:nvSpPr>
        <p:spPr bwMode="gray">
          <a:xfrm>
            <a:off x="1085850" y="3730625"/>
            <a:ext cx="2962275" cy="2219325"/>
          </a:xfrm>
          <a:custGeom>
            <a:avLst/>
            <a:gdLst/>
            <a:ahLst/>
            <a:cxnLst>
              <a:cxn ang="0">
                <a:pos x="927" y="0"/>
              </a:cxn>
              <a:cxn ang="0">
                <a:pos x="0" y="975"/>
              </a:cxn>
              <a:cxn ang="0">
                <a:pos x="996" y="1387"/>
              </a:cxn>
              <a:cxn ang="0">
                <a:pos x="1866" y="996"/>
              </a:cxn>
              <a:cxn ang="0">
                <a:pos x="927" y="0"/>
              </a:cxn>
            </a:cxnLst>
            <a:rect l="0" t="0" r="r" b="b"/>
            <a:pathLst>
              <a:path w="1866" h="1398">
                <a:moveTo>
                  <a:pt x="927" y="0"/>
                </a:moveTo>
                <a:lnTo>
                  <a:pt x="0" y="975"/>
                </a:lnTo>
                <a:cubicBezTo>
                  <a:pt x="203" y="1204"/>
                  <a:pt x="607" y="1398"/>
                  <a:pt x="996" y="1387"/>
                </a:cubicBezTo>
                <a:cubicBezTo>
                  <a:pt x="1385" y="1375"/>
                  <a:pt x="1707" y="1159"/>
                  <a:pt x="1866" y="996"/>
                </a:cubicBezTo>
                <a:lnTo>
                  <a:pt x="927" y="0"/>
                </a:ln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 w="76200" cmpd="sng">
            <a:noFill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8" name="Oval 23"/>
          <p:cNvSpPr>
            <a:spLocks noChangeArrowheads="1"/>
          </p:cNvSpPr>
          <p:nvPr userDrawn="1"/>
        </p:nvSpPr>
        <p:spPr bwMode="gray">
          <a:xfrm>
            <a:off x="1806575" y="2954338"/>
            <a:ext cx="1655763" cy="1655762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 userDrawn="1"/>
        </p:nvSpPr>
        <p:spPr bwMode="auto">
          <a:xfrm>
            <a:off x="1981200" y="3505200"/>
            <a:ext cx="13081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latin typeface="Verdana" pitchFamily="34" charset="0"/>
                <a:cs typeface="+mn-cs"/>
              </a:rPr>
              <a:t>LOGO</a:t>
            </a:r>
          </a:p>
        </p:txBody>
      </p:sp>
      <p:pic>
        <p:nvPicPr>
          <p:cNvPr id="10" name="Picture 11" descr="C:\Users\maxmar1\Desktop\Новая папка\DSC_1446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97200"/>
            <a:ext cx="914400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 userDrawn="1"/>
        </p:nvSpPr>
        <p:spPr>
          <a:xfrm>
            <a:off x="0" y="3013075"/>
            <a:ext cx="9144000" cy="386080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Прямоугольник с двумя скругленными противолежащими углами 11"/>
          <p:cNvSpPr/>
          <p:nvPr userDrawn="1"/>
        </p:nvSpPr>
        <p:spPr>
          <a:xfrm>
            <a:off x="900113" y="3213100"/>
            <a:ext cx="4608512" cy="1511300"/>
          </a:xfrm>
          <a:prstGeom prst="round2DiagRect">
            <a:avLst/>
          </a:prstGeom>
          <a:solidFill>
            <a:schemeClr val="bg1">
              <a:alpha val="4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" name="Picture 15" descr="C:\Users\maxmar1\Desktop\Новая папка (2)\business, internet, nature .(12)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49800"/>
            <a:ext cx="2700338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0" descr="C:\Users\maxmar1\Desktop\Планеты школьные принадлежности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475" y="4005263"/>
            <a:ext cx="5900738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0" descr="C:\Users\maxmar1\Desktop\07f4d2fb1522bade32ef6498ddaa9eb0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с двумя скругленными противолежащими углами 15"/>
          <p:cNvSpPr/>
          <p:nvPr userDrawn="1"/>
        </p:nvSpPr>
        <p:spPr>
          <a:xfrm>
            <a:off x="395288" y="836613"/>
            <a:ext cx="8353425" cy="1800225"/>
          </a:xfrm>
          <a:prstGeom prst="round2DiagRect">
            <a:avLst/>
          </a:prstGeom>
          <a:solidFill>
            <a:schemeClr val="bg1">
              <a:alpha val="2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с двумя скругленными противолежащими углами 16"/>
          <p:cNvSpPr/>
          <p:nvPr userDrawn="1"/>
        </p:nvSpPr>
        <p:spPr>
          <a:xfrm>
            <a:off x="611188" y="1052513"/>
            <a:ext cx="8353425" cy="1800225"/>
          </a:xfrm>
          <a:prstGeom prst="round2DiagRect">
            <a:avLst/>
          </a:prstGeom>
          <a:solidFill>
            <a:schemeClr val="bg1">
              <a:alpha val="2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" name="Picture 13" descr="C:\Users\maxmar1\Desktop\emblema ksu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 rot="1944158">
            <a:off x="7255649" y="953213"/>
            <a:ext cx="1373666" cy="13813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24200" y="762000"/>
            <a:ext cx="5715000" cy="1828800"/>
          </a:xfrm>
        </p:spPr>
        <p:txBody>
          <a:bodyPr/>
          <a:lstStyle>
            <a:lvl1pPr algn="r">
              <a:defRPr sz="4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4343400" y="3178175"/>
            <a:ext cx="4572000" cy="381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9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486525"/>
            <a:ext cx="2133600" cy="168275"/>
          </a:xfrm>
        </p:spPr>
        <p:txBody>
          <a:bodyPr/>
          <a:lstStyle>
            <a:lvl1pPr>
              <a:defRPr sz="1200" b="0" smtClean="0">
                <a:latin typeface="Arial" charset="0"/>
              </a:defRPr>
            </a:lvl1pPr>
          </a:lstStyle>
          <a:p>
            <a:pPr>
              <a:defRPr/>
            </a:pPr>
            <a:fld id="{67BF7324-D79D-45D1-B652-E6252DC03C00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2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86525"/>
            <a:ext cx="2895600" cy="168275"/>
          </a:xfrm>
        </p:spPr>
        <p:txBody>
          <a:bodyPr/>
          <a:lstStyle>
            <a:lvl1pPr algn="ctr">
              <a:defRPr sz="1200" b="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86525"/>
            <a:ext cx="2133600" cy="168275"/>
          </a:xfrm>
        </p:spPr>
        <p:txBody>
          <a:bodyPr/>
          <a:lstStyle>
            <a:lvl1pPr>
              <a:defRPr sz="12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113AC08-B970-4A1F-AB30-5B3FE3C3C7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84704-6378-4E5C-8234-FFBBF4EA3BA3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FAE8E0-4E78-432B-A1AD-DCC268F48F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0350" y="152400"/>
            <a:ext cx="2076450" cy="6337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81000" y="152400"/>
            <a:ext cx="6076950" cy="6337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3ADFB5-FB06-459C-BC65-19F48524F9AB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5E4AF-2DF4-4D0A-9821-5EA58AEA8D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91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41425"/>
            <a:ext cx="8229600" cy="5248275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D14B2-22C7-4F60-A91D-3F464F42FD55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9B2B62-0D18-434D-B2B4-1615700333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91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241425"/>
            <a:ext cx="8229600" cy="5248275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EC917-1AC5-4127-B712-57EC0970B7B2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816509-51E0-4ABB-BBA3-46D7732DB0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16A31F-866F-4A87-9D2D-6B6156D46625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23D90-1608-4D05-AD61-B6ED28C245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D112A-BF19-4353-BA9B-61343BFDC001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6D473-A56A-4037-8319-8E16016634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414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414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4E938-9F5C-4E4B-8C3D-0E4A7905E8A3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75EE1-518E-424D-94E0-2AE08D97A2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5E7EFA-A6DB-43F7-AD18-9D1F24DCDE03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CDD38F-B829-47D6-88BC-F38EDCF128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14FF0-5939-40EB-A371-FD2B319DA792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B26607-7B5D-4B21-9BE0-D05D912AF9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E375BE-9DDC-4916-BEC8-69D3455A6247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C4E2DE-878D-4B3D-992D-FC8752F071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EFC853-0394-4CCC-B38E-E90D64B0ED54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6D19D-1B8D-4054-89FF-7AC1C74358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C0F39-9FBB-4AA7-8B45-75E6C9FA751A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B33925-888B-411F-AED4-982D206F7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gray">
          <a:xfrm>
            <a:off x="0" y="798513"/>
            <a:ext cx="9144000" cy="31273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white">
          <a:xfrm>
            <a:off x="0" y="0"/>
            <a:ext cx="9144000" cy="83661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41425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381000" y="838200"/>
            <a:ext cx="59436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000" b="1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D06FE43-E03B-4D02-A71C-E25317B5A033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24600" y="6564313"/>
            <a:ext cx="236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1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124200" y="6553200"/>
            <a:ext cx="21336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309AC5D-1C68-48A2-85C6-01A28E4BE0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381000" y="152400"/>
            <a:ext cx="73914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grpSp>
        <p:nvGrpSpPr>
          <p:cNvPr id="1033" name="Group 17"/>
          <p:cNvGrpSpPr>
            <a:grpSpLocks/>
          </p:cNvGrpSpPr>
          <p:nvPr/>
        </p:nvGrpSpPr>
        <p:grpSpPr bwMode="auto">
          <a:xfrm>
            <a:off x="7308850" y="188913"/>
            <a:ext cx="1665288" cy="1512887"/>
            <a:chOff x="4604" y="119"/>
            <a:chExt cx="1049" cy="953"/>
          </a:xfrm>
        </p:grpSpPr>
        <p:sp>
          <p:nvSpPr>
            <p:cNvPr id="1042" name="Oval 18"/>
            <p:cNvSpPr>
              <a:spLocks noChangeArrowheads="1"/>
            </p:cNvSpPr>
            <p:nvPr userDrawn="1"/>
          </p:nvSpPr>
          <p:spPr bwMode="gray">
            <a:xfrm>
              <a:off x="4921" y="845"/>
              <a:ext cx="732" cy="227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tint val="0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 userDrawn="1"/>
          </p:nvSpPr>
          <p:spPr bwMode="gray">
            <a:xfrm>
              <a:off x="4604" y="119"/>
              <a:ext cx="932" cy="91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63500" dir="2212194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44" name="Freeform 20" descr="4"/>
            <p:cNvSpPr>
              <a:spLocks/>
            </p:cNvSpPr>
            <p:nvPr userDrawn="1"/>
          </p:nvSpPr>
          <p:spPr bwMode="gray">
            <a:xfrm>
              <a:off x="5077" y="281"/>
              <a:ext cx="426" cy="588"/>
            </a:xfrm>
            <a:custGeom>
              <a:avLst/>
              <a:gdLst/>
              <a:ahLst/>
              <a:cxnLst>
                <a:cxn ang="0">
                  <a:pos x="951" y="1963"/>
                </a:cxn>
                <a:cxn ang="0">
                  <a:pos x="1338" y="977"/>
                </a:cxn>
                <a:cxn ang="0">
                  <a:pos x="905" y="0"/>
                </a:cxn>
                <a:cxn ang="0">
                  <a:pos x="0" y="987"/>
                </a:cxn>
                <a:cxn ang="0">
                  <a:pos x="951" y="1963"/>
                </a:cxn>
              </a:cxnLst>
              <a:rect l="0" t="0" r="r" b="b"/>
              <a:pathLst>
                <a:path w="1348" h="1963">
                  <a:moveTo>
                    <a:pt x="951" y="1963"/>
                  </a:moveTo>
                  <a:cubicBezTo>
                    <a:pt x="1244" y="1689"/>
                    <a:pt x="1348" y="1323"/>
                    <a:pt x="1338" y="977"/>
                  </a:cubicBezTo>
                  <a:cubicBezTo>
                    <a:pt x="1329" y="629"/>
                    <a:pt x="1132" y="226"/>
                    <a:pt x="905" y="0"/>
                  </a:cubicBezTo>
                  <a:lnTo>
                    <a:pt x="0" y="987"/>
                  </a:lnTo>
                  <a:lnTo>
                    <a:pt x="951" y="1963"/>
                  </a:lnTo>
                  <a:close/>
                </a:path>
              </a:pathLst>
            </a:custGeom>
            <a:blipFill dpi="0" rotWithShape="1">
              <a:blip r:embed="rId15" cstate="print"/>
              <a:srcRect/>
              <a:stretch>
                <a:fillRect/>
              </a:stretch>
            </a:blipFill>
            <a:ln w="76200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45" name="Freeform 21" descr="1"/>
            <p:cNvSpPr>
              <a:spLocks/>
            </p:cNvSpPr>
            <p:nvPr userDrawn="1"/>
          </p:nvSpPr>
          <p:spPr bwMode="gray">
            <a:xfrm>
              <a:off x="4779" y="144"/>
              <a:ext cx="572" cy="416"/>
            </a:xfrm>
            <a:custGeom>
              <a:avLst/>
              <a:gdLst/>
              <a:ahLst/>
              <a:cxnLst>
                <a:cxn ang="0">
                  <a:pos x="905" y="1388"/>
                </a:cxn>
                <a:cxn ang="0">
                  <a:pos x="1810" y="408"/>
                </a:cxn>
                <a:cxn ang="0">
                  <a:pos x="874" y="40"/>
                </a:cxn>
                <a:cxn ang="0">
                  <a:pos x="0" y="409"/>
                </a:cxn>
                <a:cxn ang="0">
                  <a:pos x="905" y="1388"/>
                </a:cxn>
              </a:cxnLst>
              <a:rect l="0" t="0" r="r" b="b"/>
              <a:pathLst>
                <a:path w="1810" h="1388">
                  <a:moveTo>
                    <a:pt x="905" y="1388"/>
                  </a:moveTo>
                  <a:lnTo>
                    <a:pt x="1810" y="408"/>
                  </a:lnTo>
                  <a:cubicBezTo>
                    <a:pt x="1612" y="189"/>
                    <a:pt x="1272" y="0"/>
                    <a:pt x="874" y="40"/>
                  </a:cubicBezTo>
                  <a:cubicBezTo>
                    <a:pt x="541" y="52"/>
                    <a:pt x="252" y="162"/>
                    <a:pt x="0" y="409"/>
                  </a:cubicBezTo>
                  <a:lnTo>
                    <a:pt x="905" y="1388"/>
                  </a:lnTo>
                  <a:close/>
                </a:path>
              </a:pathLst>
            </a:custGeom>
            <a:blipFill dpi="0" rotWithShape="1">
              <a:blip r:embed="rId16" cstate="print"/>
              <a:srcRect/>
              <a:stretch>
                <a:fillRect/>
              </a:stretch>
            </a:blipFill>
            <a:ln w="76200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46" name="Freeform 22" descr="2"/>
            <p:cNvSpPr>
              <a:spLocks/>
            </p:cNvSpPr>
            <p:nvPr userDrawn="1"/>
          </p:nvSpPr>
          <p:spPr bwMode="gray">
            <a:xfrm>
              <a:off x="4629" y="286"/>
              <a:ext cx="419" cy="572"/>
            </a:xfrm>
            <a:custGeom>
              <a:avLst/>
              <a:gdLst/>
              <a:ahLst/>
              <a:cxnLst>
                <a:cxn ang="0">
                  <a:pos x="1325" y="960"/>
                </a:cxn>
                <a:cxn ang="0">
                  <a:pos x="414" y="0"/>
                </a:cxn>
                <a:cxn ang="0">
                  <a:pos x="27" y="1014"/>
                </a:cxn>
                <a:cxn ang="0">
                  <a:pos x="402" y="1910"/>
                </a:cxn>
                <a:cxn ang="0">
                  <a:pos x="1325" y="960"/>
                </a:cxn>
              </a:cxnLst>
              <a:rect l="0" t="0" r="r" b="b"/>
              <a:pathLst>
                <a:path w="1325" h="1910">
                  <a:moveTo>
                    <a:pt x="1325" y="960"/>
                  </a:moveTo>
                  <a:lnTo>
                    <a:pt x="414" y="0"/>
                  </a:lnTo>
                  <a:cubicBezTo>
                    <a:pt x="238" y="162"/>
                    <a:pt x="0" y="570"/>
                    <a:pt x="27" y="1014"/>
                  </a:cubicBezTo>
                  <a:cubicBezTo>
                    <a:pt x="53" y="1458"/>
                    <a:pt x="233" y="1748"/>
                    <a:pt x="402" y="1910"/>
                  </a:cubicBezTo>
                  <a:lnTo>
                    <a:pt x="1325" y="960"/>
                  </a:lnTo>
                  <a:close/>
                </a:path>
              </a:pathLst>
            </a:custGeom>
            <a:blipFill dpi="0" rotWithShape="1">
              <a:blip r:embed="rId17" cstate="print"/>
              <a:srcRect/>
              <a:stretch>
                <a:fillRect/>
              </a:stretch>
            </a:blipFill>
            <a:ln w="76200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47" name="Freeform 23" descr="55282"/>
            <p:cNvSpPr>
              <a:spLocks/>
            </p:cNvSpPr>
            <p:nvPr userDrawn="1"/>
          </p:nvSpPr>
          <p:spPr bwMode="gray">
            <a:xfrm>
              <a:off x="4770" y="585"/>
              <a:ext cx="590" cy="418"/>
            </a:xfrm>
            <a:custGeom>
              <a:avLst/>
              <a:gdLst/>
              <a:ahLst/>
              <a:cxnLst>
                <a:cxn ang="0">
                  <a:pos x="927" y="0"/>
                </a:cxn>
                <a:cxn ang="0">
                  <a:pos x="0" y="975"/>
                </a:cxn>
                <a:cxn ang="0">
                  <a:pos x="996" y="1387"/>
                </a:cxn>
                <a:cxn ang="0">
                  <a:pos x="1866" y="996"/>
                </a:cxn>
                <a:cxn ang="0">
                  <a:pos x="927" y="0"/>
                </a:cxn>
              </a:cxnLst>
              <a:rect l="0" t="0" r="r" b="b"/>
              <a:pathLst>
                <a:path w="1866" h="1398">
                  <a:moveTo>
                    <a:pt x="927" y="0"/>
                  </a:moveTo>
                  <a:lnTo>
                    <a:pt x="0" y="975"/>
                  </a:lnTo>
                  <a:cubicBezTo>
                    <a:pt x="203" y="1204"/>
                    <a:pt x="607" y="1398"/>
                    <a:pt x="996" y="1387"/>
                  </a:cubicBezTo>
                  <a:cubicBezTo>
                    <a:pt x="1385" y="1375"/>
                    <a:pt x="1707" y="1159"/>
                    <a:pt x="1866" y="996"/>
                  </a:cubicBezTo>
                  <a:lnTo>
                    <a:pt x="927" y="0"/>
                  </a:lnTo>
                  <a:close/>
                </a:path>
              </a:pathLst>
            </a:custGeom>
            <a:blipFill dpi="0" rotWithShape="1">
              <a:blip r:embed="rId18" cstate="print"/>
              <a:srcRect/>
              <a:stretch>
                <a:fillRect/>
              </a:stretch>
            </a:blipFill>
            <a:ln w="76200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48" name="Oval 24"/>
            <p:cNvSpPr>
              <a:spLocks noChangeArrowheads="1"/>
            </p:cNvSpPr>
            <p:nvPr userDrawn="1"/>
          </p:nvSpPr>
          <p:spPr bwMode="gray">
            <a:xfrm>
              <a:off x="4914" y="438"/>
              <a:ext cx="329" cy="31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6" r:id="rId2"/>
    <p:sldLayoutId id="2147483685" r:id="rId3"/>
    <p:sldLayoutId id="2147483684" r:id="rId4"/>
    <p:sldLayoutId id="2147483683" r:id="rId5"/>
    <p:sldLayoutId id="2147483682" r:id="rId6"/>
    <p:sldLayoutId id="2147483681" r:id="rId7"/>
    <p:sldLayoutId id="2147483680" r:id="rId8"/>
    <p:sldLayoutId id="2147483679" r:id="rId9"/>
    <p:sldLayoutId id="2147483678" r:id="rId10"/>
    <p:sldLayoutId id="2147483677" r:id="rId11"/>
    <p:sldLayoutId id="2147483676" r:id="rId12"/>
    <p:sldLayoutId id="2147483675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31.png"/><Relationship Id="rId4" Type="http://schemas.openxmlformats.org/officeDocument/2006/relationships/image" Target="../media/image45.jpeg"/><Relationship Id="rId9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ostindustria.com/" TargetMode="External"/><Relationship Id="rId13" Type="http://schemas.openxmlformats.org/officeDocument/2006/relationships/image" Target="../media/image55.jpeg"/><Relationship Id="rId3" Type="http://schemas.openxmlformats.org/officeDocument/2006/relationships/image" Target="../media/image50.png"/><Relationship Id="rId7" Type="http://schemas.openxmlformats.org/officeDocument/2006/relationships/image" Target="../media/image52.gif"/><Relationship Id="rId12" Type="http://schemas.openxmlformats.org/officeDocument/2006/relationships/hyperlink" Target="http://www.intel.com/cd/corporate/europe/emea/ukr/187844.htm" TargetMode="External"/><Relationship Id="rId2" Type="http://schemas.openxmlformats.org/officeDocument/2006/relationships/hyperlink" Target="http://www.microsoft.com/ukr/ua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ataart.com/software-development-company/contact/software-outsourcing-kherson/" TargetMode="External"/><Relationship Id="rId11" Type="http://schemas.openxmlformats.org/officeDocument/2006/relationships/image" Target="../media/image54.png"/><Relationship Id="rId5" Type="http://schemas.openxmlformats.org/officeDocument/2006/relationships/image" Target="../media/image51.png"/><Relationship Id="rId10" Type="http://schemas.openxmlformats.org/officeDocument/2006/relationships/hyperlink" Target="http://aricent.com.ua/" TargetMode="External"/><Relationship Id="rId4" Type="http://schemas.openxmlformats.org/officeDocument/2006/relationships/hyperlink" Target="http://www.ibm.com/ua/uk/" TargetMode="External"/><Relationship Id="rId9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diagramLayout" Target="../diagrams/layout3.xml"/><Relationship Id="rId7" Type="http://schemas.openxmlformats.org/officeDocument/2006/relationships/slide" Target="slide5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57.jpeg"/><Relationship Id="rId7" Type="http://schemas.openxmlformats.org/officeDocument/2006/relationships/slide" Target="slide5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ite.ksu.ks.ua/?q=uk" TargetMode="Externa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11" Type="http://schemas.openxmlformats.org/officeDocument/2006/relationships/image" Target="../media/image31.png"/><Relationship Id="rId5" Type="http://schemas.openxmlformats.org/officeDocument/2006/relationships/image" Target="../media/image65.jpeg"/><Relationship Id="rId10" Type="http://schemas.openxmlformats.org/officeDocument/2006/relationships/slide" Target="slide5.xml"/><Relationship Id="rId4" Type="http://schemas.openxmlformats.org/officeDocument/2006/relationships/image" Target="../media/image64.jpeg"/><Relationship Id="rId9" Type="http://schemas.openxmlformats.org/officeDocument/2006/relationships/image" Target="../media/image6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13" Type="http://schemas.openxmlformats.org/officeDocument/2006/relationships/image" Target="../media/image81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12" Type="http://schemas.openxmlformats.org/officeDocument/2006/relationships/image" Target="../media/image80.jpeg"/><Relationship Id="rId2" Type="http://schemas.openxmlformats.org/officeDocument/2006/relationships/image" Target="../media/image70.jpe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11" Type="http://schemas.openxmlformats.org/officeDocument/2006/relationships/image" Target="../media/image79.jpeg"/><Relationship Id="rId5" Type="http://schemas.openxmlformats.org/officeDocument/2006/relationships/image" Target="../media/image73.jpeg"/><Relationship Id="rId15" Type="http://schemas.openxmlformats.org/officeDocument/2006/relationships/slide" Target="slide5.xml"/><Relationship Id="rId10" Type="http://schemas.openxmlformats.org/officeDocument/2006/relationships/image" Target="../media/image78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Relationship Id="rId14" Type="http://schemas.openxmlformats.org/officeDocument/2006/relationships/image" Target="../media/image8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8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ksuonline.ksu.ks.ua/" TargetMode="External"/><Relationship Id="rId3" Type="http://schemas.openxmlformats.org/officeDocument/2006/relationships/image" Target="../media/image87.png"/><Relationship Id="rId7" Type="http://schemas.openxmlformats.org/officeDocument/2006/relationships/hyperlink" Target="http://feedback.ksu.ks.ua/" TargetMode="External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ls.ksu.ks.ua/dls" TargetMode="External"/><Relationship Id="rId5" Type="http://schemas.openxmlformats.org/officeDocument/2006/relationships/image" Target="../media/image89.jpeg"/><Relationship Id="rId10" Type="http://schemas.openxmlformats.org/officeDocument/2006/relationships/image" Target="../media/image31.png"/><Relationship Id="rId4" Type="http://schemas.openxmlformats.org/officeDocument/2006/relationships/image" Target="../media/image88.jpeg"/><Relationship Id="rId9" Type="http://schemas.openxmlformats.org/officeDocument/2006/relationships/slide" Target="slid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5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91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openxmlformats.org/officeDocument/2006/relationships/image" Target="../media/image31.png"/><Relationship Id="rId5" Type="http://schemas.openxmlformats.org/officeDocument/2006/relationships/diagramColors" Target="../diagrams/colors4.xml"/><Relationship Id="rId10" Type="http://schemas.openxmlformats.org/officeDocument/2006/relationships/slide" Target="slide5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9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7.xml"/><Relationship Id="rId7" Type="http://schemas.openxmlformats.org/officeDocument/2006/relationships/slide" Target="slide16.xml"/><Relationship Id="rId12" Type="http://schemas.openxmlformats.org/officeDocument/2006/relationships/slide" Target="slide1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11" Type="http://schemas.openxmlformats.org/officeDocument/2006/relationships/slide" Target="slide14.xml"/><Relationship Id="rId5" Type="http://schemas.openxmlformats.org/officeDocument/2006/relationships/slide" Target="slide10.xml"/><Relationship Id="rId10" Type="http://schemas.openxmlformats.org/officeDocument/2006/relationships/slide" Target="slide11.xml"/><Relationship Id="rId4" Type="http://schemas.openxmlformats.org/officeDocument/2006/relationships/slide" Target="slide8.xml"/><Relationship Id="rId9" Type="http://schemas.openxmlformats.org/officeDocument/2006/relationships/slide" Target="slide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28.gi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31.png"/><Relationship Id="rId5" Type="http://schemas.openxmlformats.org/officeDocument/2006/relationships/diagramColors" Target="../diagrams/colors2.xml"/><Relationship Id="rId10" Type="http://schemas.openxmlformats.org/officeDocument/2006/relationships/slide" Target="slide5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10" Type="http://schemas.openxmlformats.org/officeDocument/2006/relationships/image" Target="../media/image31.png"/><Relationship Id="rId4" Type="http://schemas.openxmlformats.org/officeDocument/2006/relationships/image" Target="../media/image38.png"/><Relationship Id="rId9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750" y="1098550"/>
            <a:ext cx="6408738" cy="1393825"/>
          </a:xfrm>
        </p:spPr>
        <p:txBody>
          <a:bodyPr/>
          <a:lstStyle/>
          <a:p>
            <a:pPr>
              <a:defRPr/>
            </a:pPr>
            <a:r>
              <a:rPr lang="uk-UA" dirty="0" smtClean="0"/>
              <a:t>Унікальний досвід ХДУ у сфері ІКТ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82663" y="3240088"/>
            <a:ext cx="4967287" cy="1368425"/>
          </a:xfrm>
        </p:spPr>
        <p:txBody>
          <a:bodyPr/>
          <a:lstStyle/>
          <a:p>
            <a:pPr algn="l">
              <a:defRPr/>
            </a:pPr>
            <a:r>
              <a:rPr lang="uk-UA" sz="2000" b="1" dirty="0" smtClean="0">
                <a:solidFill>
                  <a:schemeClr val="tx1">
                    <a:lumMod val="75000"/>
                  </a:schemeClr>
                </a:solidFill>
              </a:rPr>
              <a:t>Професор </a:t>
            </a:r>
            <a:r>
              <a:rPr lang="uk-UA" sz="2000" b="1" dirty="0" err="1" smtClean="0">
                <a:solidFill>
                  <a:schemeClr val="tx1">
                    <a:lumMod val="75000"/>
                  </a:schemeClr>
                </a:solidFill>
              </a:rPr>
              <a:t>Співаковський</a:t>
            </a:r>
            <a:r>
              <a:rPr lang="uk-UA" sz="2000" b="1" dirty="0" smtClean="0">
                <a:solidFill>
                  <a:schemeClr val="tx1">
                    <a:lumMod val="75000"/>
                  </a:schemeClr>
                </a:solidFill>
              </a:rPr>
              <a:t> О.В.</a:t>
            </a:r>
            <a:r>
              <a:rPr lang="uk-UA" sz="1800" b="1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uk-UA" sz="1800" b="1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uk-UA" sz="1800" b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uk-UA" sz="1800" dirty="0" smtClean="0">
                <a:solidFill>
                  <a:schemeClr val="tx1">
                    <a:lumMod val="75000"/>
                  </a:schemeClr>
                </a:solidFill>
              </a:rPr>
              <a:t>проректор з науково-педагогічної </a:t>
            </a:r>
            <a:br>
              <a:rPr lang="uk-UA" sz="1800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uk-UA" sz="1800" dirty="0" smtClean="0">
                <a:solidFill>
                  <a:schemeClr val="tx1">
                    <a:lumMod val="75000"/>
                  </a:schemeClr>
                </a:solidFill>
              </a:rPr>
              <a:t> роботи, інформаційних технологій,</a:t>
            </a:r>
            <a:br>
              <a:rPr lang="uk-UA" sz="1800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uk-UA" sz="1800" dirty="0" smtClean="0">
                <a:solidFill>
                  <a:schemeClr val="tx1">
                    <a:lumMod val="75000"/>
                  </a:schemeClr>
                </a:solidFill>
              </a:rPr>
              <a:t> міжнародних зв’язків херсонського </a:t>
            </a:r>
            <a:br>
              <a:rPr lang="uk-UA" sz="1800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uk-UA" sz="1800" dirty="0" smtClean="0">
                <a:solidFill>
                  <a:schemeClr val="tx1">
                    <a:lumMod val="75000"/>
                  </a:schemeClr>
                </a:solidFill>
              </a:rPr>
              <a:t> державного університету</a:t>
            </a:r>
          </a:p>
        </p:txBody>
      </p:sp>
      <p:pic>
        <p:nvPicPr>
          <p:cNvPr id="3076" name="Picture 2" descr="H:\1111111\BABA\AFINA-f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088" y="1989138"/>
            <a:ext cx="1081087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0" y="150813"/>
            <a:ext cx="7772400" cy="563562"/>
          </a:xfrm>
        </p:spPr>
        <p:txBody>
          <a:bodyPr/>
          <a:lstStyle/>
          <a:p>
            <a:pPr algn="ctr"/>
            <a:r>
              <a:rPr lang="uk-UA" sz="3000" smtClean="0"/>
              <a:t>Співробітництво з </a:t>
            </a:r>
            <a:br>
              <a:rPr lang="uk-UA" sz="3000" smtClean="0"/>
            </a:br>
            <a:r>
              <a:rPr lang="uk-UA" sz="3000" smtClean="0"/>
              <a:t>Європейським союзом та США</a:t>
            </a:r>
            <a:endParaRPr lang="ru-RU" sz="30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4213" y="1125538"/>
            <a:ext cx="8459787" cy="4603750"/>
          </a:xfrm>
        </p:spPr>
        <p:txBody>
          <a:bodyPr/>
          <a:lstStyle/>
          <a:p>
            <a:pPr>
              <a:defRPr/>
            </a:pP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Tempus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 TACIS CP </a:t>
            </a: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No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 20069-1998 «Інформаційна </a:t>
            </a:r>
            <a:b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інфраструктура ВНЗ». </a:t>
            </a:r>
          </a:p>
          <a:p>
            <a:pPr>
              <a:defRPr/>
            </a:pPr>
            <a:r>
              <a:rPr lang="uk-UA" sz="1000" dirty="0" smtClean="0">
                <a:solidFill>
                  <a:srgbClr val="0070C0"/>
                </a:solidFill>
              </a:rPr>
              <a:t>Партнери: Університет Ніцци-Софія </a:t>
            </a:r>
            <a:r>
              <a:rPr lang="uk-UA" sz="1000" dirty="0" err="1" smtClean="0">
                <a:solidFill>
                  <a:srgbClr val="0070C0"/>
                </a:solidFill>
              </a:rPr>
              <a:t>Антиполіс</a:t>
            </a:r>
            <a:r>
              <a:rPr lang="uk-UA" sz="1000" dirty="0" smtClean="0">
                <a:solidFill>
                  <a:srgbClr val="0070C0"/>
                </a:solidFill>
              </a:rPr>
              <a:t> (Франція), Університет </a:t>
            </a:r>
            <a:r>
              <a:rPr lang="uk-UA" sz="1000" dirty="0" err="1" smtClean="0">
                <a:solidFill>
                  <a:srgbClr val="0070C0"/>
                </a:solidFill>
              </a:rPr>
              <a:t>Гранади</a:t>
            </a:r>
            <a:r>
              <a:rPr lang="uk-UA" sz="1000" dirty="0" smtClean="0">
                <a:solidFill>
                  <a:srgbClr val="0070C0"/>
                </a:solidFill>
              </a:rPr>
              <a:t> (Іспанія).</a:t>
            </a:r>
          </a:p>
          <a:p>
            <a:pPr>
              <a:defRPr/>
            </a:pPr>
            <a:endParaRPr lang="ru-RU" sz="1400" dirty="0" smtClean="0">
              <a:solidFill>
                <a:schemeClr val="tx1">
                  <a:lumMod val="75000"/>
                </a:schemeClr>
              </a:solidFill>
            </a:endParaRPr>
          </a:p>
          <a:p>
            <a:pPr>
              <a:defRPr/>
            </a:pP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Проект </a:t>
            </a: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Tempus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 IB_JEP-22045-2001 «Земельна реформа та розвиток ринку земельних ресурсів в Україні».</a:t>
            </a:r>
          </a:p>
          <a:p>
            <a:pPr>
              <a:defRPr/>
            </a:pPr>
            <a:r>
              <a:rPr lang="uk-UA" sz="1000" dirty="0" smtClean="0">
                <a:solidFill>
                  <a:srgbClr val="0070C0"/>
                </a:solidFill>
              </a:rPr>
              <a:t>Партнери: Університет Ніцци-Софія </a:t>
            </a:r>
            <a:r>
              <a:rPr lang="uk-UA" sz="1000" dirty="0" err="1" smtClean="0">
                <a:solidFill>
                  <a:srgbClr val="0070C0"/>
                </a:solidFill>
              </a:rPr>
              <a:t>Антиполіс</a:t>
            </a:r>
            <a:r>
              <a:rPr lang="uk-UA" sz="1000" dirty="0" smtClean="0">
                <a:solidFill>
                  <a:srgbClr val="0070C0"/>
                </a:solidFill>
              </a:rPr>
              <a:t> (Франція), ХДАУ.</a:t>
            </a:r>
          </a:p>
          <a:p>
            <a:pPr>
              <a:defRPr/>
            </a:pPr>
            <a:endParaRPr lang="ru-RU" sz="1400" dirty="0" smtClean="0">
              <a:solidFill>
                <a:schemeClr val="tx1">
                  <a:lumMod val="75000"/>
                </a:schemeClr>
              </a:solidFill>
            </a:endParaRPr>
          </a:p>
          <a:p>
            <a:pPr>
              <a:defRPr/>
            </a:pP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Проект </a:t>
            </a: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Tempus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МР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 JEP 23010-2002 - </a:t>
            </a: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Unіt-Net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 "Інформаційні технології в мережі управління </a:t>
            </a: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університетами“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.</a:t>
            </a:r>
          </a:p>
          <a:p>
            <a:pPr>
              <a:defRPr/>
            </a:pPr>
            <a:r>
              <a:rPr lang="uk-UA" sz="1000" dirty="0" smtClean="0">
                <a:solidFill>
                  <a:srgbClr val="0070C0"/>
                </a:solidFill>
              </a:rPr>
              <a:t>Партнери: Університет Ніцци-Софія </a:t>
            </a:r>
            <a:r>
              <a:rPr lang="uk-UA" sz="1000" dirty="0" err="1" smtClean="0">
                <a:solidFill>
                  <a:srgbClr val="0070C0"/>
                </a:solidFill>
              </a:rPr>
              <a:t>Антиполіс</a:t>
            </a:r>
            <a:r>
              <a:rPr lang="uk-UA" sz="1000" dirty="0" smtClean="0">
                <a:solidFill>
                  <a:srgbClr val="0070C0"/>
                </a:solidFill>
              </a:rPr>
              <a:t> (Франція), Університет Глазго Каледонія (Великобританія), МОНУ, ХНУ ім. </a:t>
            </a:r>
            <a:r>
              <a:rPr lang="uk-UA" sz="1000" dirty="0" err="1" smtClean="0">
                <a:solidFill>
                  <a:srgbClr val="0070C0"/>
                </a:solidFill>
              </a:rPr>
              <a:t>Каразіна</a:t>
            </a:r>
            <a:r>
              <a:rPr lang="uk-UA" sz="1000" dirty="0" smtClean="0">
                <a:solidFill>
                  <a:srgbClr val="0070C0"/>
                </a:solidFill>
              </a:rPr>
              <a:t>, ЗДУ.</a:t>
            </a:r>
          </a:p>
          <a:p>
            <a:pPr>
              <a:defRPr/>
            </a:pPr>
            <a:endParaRPr lang="uk-UA" sz="1400" dirty="0" smtClean="0">
              <a:solidFill>
                <a:schemeClr val="tx1">
                  <a:lumMod val="75000"/>
                </a:schemeClr>
              </a:solidFill>
            </a:endParaRPr>
          </a:p>
          <a:p>
            <a:pPr>
              <a:defRPr/>
            </a:pP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Проект </a:t>
            </a: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Tempus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 TACIS IB JEP_26239_2005 «ECDL для українських адміністраторів». </a:t>
            </a:r>
          </a:p>
          <a:p>
            <a:pPr>
              <a:defRPr/>
            </a:pPr>
            <a:r>
              <a:rPr lang="uk-UA" sz="1000" dirty="0" smtClean="0">
                <a:solidFill>
                  <a:srgbClr val="0070C0"/>
                </a:solidFill>
              </a:rPr>
              <a:t>Партнери: Університет Ніцци-Софія </a:t>
            </a:r>
            <a:r>
              <a:rPr lang="uk-UA" sz="1000" dirty="0" err="1" smtClean="0">
                <a:solidFill>
                  <a:srgbClr val="0070C0"/>
                </a:solidFill>
              </a:rPr>
              <a:t>Антиполіс</a:t>
            </a:r>
            <a:r>
              <a:rPr lang="uk-UA" sz="1000" dirty="0" smtClean="0">
                <a:solidFill>
                  <a:srgbClr val="0070C0"/>
                </a:solidFill>
              </a:rPr>
              <a:t> (Франція), Університет </a:t>
            </a:r>
            <a:r>
              <a:rPr lang="uk-UA" sz="1000" dirty="0" err="1" smtClean="0">
                <a:solidFill>
                  <a:srgbClr val="0070C0"/>
                </a:solidFill>
              </a:rPr>
              <a:t>Клагенфурта</a:t>
            </a:r>
            <a:r>
              <a:rPr lang="uk-UA" sz="1000" dirty="0" smtClean="0">
                <a:solidFill>
                  <a:srgbClr val="0070C0"/>
                </a:solidFill>
              </a:rPr>
              <a:t> (Австрія), ХНТУ.</a:t>
            </a:r>
          </a:p>
          <a:p>
            <a:pPr>
              <a:defRPr/>
            </a:pPr>
            <a:endParaRPr lang="uk-UA" sz="1400" dirty="0" smtClean="0">
              <a:solidFill>
                <a:schemeClr val="tx1">
                  <a:lumMod val="75000"/>
                </a:schemeClr>
              </a:solidFill>
            </a:endParaRPr>
          </a:p>
          <a:p>
            <a:pPr>
              <a:defRPr/>
            </a:pP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Проект </a:t>
            </a: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Tempus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 JEP-27237-2006 «</a:t>
            </a: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Computing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Curricula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for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Ukrainian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Universities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».</a:t>
            </a:r>
          </a:p>
          <a:p>
            <a:pPr>
              <a:defRPr/>
            </a:pPr>
            <a:r>
              <a:rPr lang="uk-UA" sz="1000" dirty="0" smtClean="0">
                <a:solidFill>
                  <a:srgbClr val="0070C0"/>
                </a:solidFill>
              </a:rPr>
              <a:t>Партнери:Університет Ніцци-Софія </a:t>
            </a:r>
            <a:r>
              <a:rPr lang="uk-UA" sz="1000" dirty="0" err="1" smtClean="0">
                <a:solidFill>
                  <a:srgbClr val="0070C0"/>
                </a:solidFill>
              </a:rPr>
              <a:t>Антиполіс</a:t>
            </a:r>
            <a:r>
              <a:rPr lang="uk-UA" sz="1000" dirty="0" smtClean="0">
                <a:solidFill>
                  <a:srgbClr val="0070C0"/>
                </a:solidFill>
              </a:rPr>
              <a:t> (Франція), Університет Глазго Каледонія (Великобританія), ХНУ ім. </a:t>
            </a:r>
            <a:r>
              <a:rPr lang="uk-UA" sz="1000" dirty="0" err="1" smtClean="0">
                <a:solidFill>
                  <a:srgbClr val="0070C0"/>
                </a:solidFill>
              </a:rPr>
              <a:t>Каразіна</a:t>
            </a:r>
            <a:r>
              <a:rPr lang="uk-UA" sz="1000" dirty="0" smtClean="0">
                <a:solidFill>
                  <a:srgbClr val="0070C0"/>
                </a:solidFill>
              </a:rPr>
              <a:t>.</a:t>
            </a:r>
          </a:p>
          <a:p>
            <a:pPr>
              <a:defRPr/>
            </a:pPr>
            <a:endParaRPr lang="uk-UA" sz="1400" dirty="0" smtClean="0">
              <a:solidFill>
                <a:schemeClr val="tx1">
                  <a:lumMod val="75000"/>
                </a:schemeClr>
              </a:solidFill>
            </a:endParaRPr>
          </a:p>
          <a:p>
            <a:pPr>
              <a:defRPr/>
            </a:pP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US </a:t>
            </a: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Department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of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State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Freedom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Grant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 S-ECAAS-03-GR-214 (DD)  «Північний Нью-Йорк та Південна Україна: Нове партнерство університетів для розвитку бізнесу та економіки».</a:t>
            </a:r>
          </a:p>
          <a:p>
            <a:pPr>
              <a:defRPr/>
            </a:pPr>
            <a:r>
              <a:rPr lang="uk-UA" sz="1000" dirty="0" smtClean="0">
                <a:solidFill>
                  <a:srgbClr val="0070C0"/>
                </a:solidFill>
              </a:rPr>
              <a:t>Партнери: Державний університет штату Нью-Йорк  у Кантоні й Потсдамі.</a:t>
            </a:r>
          </a:p>
          <a:p>
            <a:pPr>
              <a:defRPr/>
            </a:pPr>
            <a:endParaRPr lang="uk-UA" sz="1400" dirty="0" smtClean="0">
              <a:solidFill>
                <a:schemeClr val="tx1">
                  <a:lumMod val="75000"/>
                </a:schemeClr>
              </a:solidFill>
            </a:endParaRPr>
          </a:p>
          <a:p>
            <a:pPr>
              <a:defRPr/>
            </a:pPr>
            <a:r>
              <a:rPr lang="uk-UA" sz="1200" dirty="0" err="1" smtClean="0">
                <a:solidFill>
                  <a:schemeClr val="tx1">
                    <a:lumMod val="75000"/>
                  </a:schemeClr>
                </a:solidFill>
              </a:rPr>
              <a:t>Tempus</a:t>
            </a: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 TACIS CD JEP_25215_2004 «Географічні інформаційні системи в аграрних університетах».</a:t>
            </a:r>
          </a:p>
          <a:p>
            <a:pPr>
              <a:defRPr/>
            </a:pPr>
            <a:r>
              <a:rPr lang="uk-UA" sz="1000" dirty="0" smtClean="0">
                <a:solidFill>
                  <a:srgbClr val="0070C0"/>
                </a:solidFill>
              </a:rPr>
              <a:t>Партнери: Університет Глазго Каледонія (Великобританія), Університет </a:t>
            </a:r>
            <a:r>
              <a:rPr lang="uk-UA" sz="1000" dirty="0" err="1" smtClean="0">
                <a:solidFill>
                  <a:srgbClr val="0070C0"/>
                </a:solidFill>
              </a:rPr>
              <a:t>Евле</a:t>
            </a:r>
            <a:r>
              <a:rPr lang="uk-UA" sz="1000" dirty="0" smtClean="0">
                <a:solidFill>
                  <a:srgbClr val="0070C0"/>
                </a:solidFill>
              </a:rPr>
              <a:t> (Швеція), ХДАУ.</a:t>
            </a:r>
            <a:endParaRPr lang="ru-RU" sz="1000" dirty="0" smtClean="0">
              <a:solidFill>
                <a:srgbClr val="0070C0"/>
              </a:solidFill>
            </a:endParaRPr>
          </a:p>
          <a:p>
            <a:pPr>
              <a:defRPr/>
            </a:pPr>
            <a:endParaRPr lang="ru-RU" sz="14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11268" name="Picture 4" descr="D:\Dokum\Eugene\1111111\ZNAK\ZNAK\Un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852738"/>
            <a:ext cx="6524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D:\Dokum\Eugene\1111111\ZNAK\ZNAK\Ecdl_zna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3697288"/>
            <a:ext cx="976313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5" descr="C:\Users\alferov_jk\Desktop\IAS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196975"/>
            <a:ext cx="890587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6" descr="C:\Users\alferov_jk\Desktop\TICLM_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6063" y="1989138"/>
            <a:ext cx="6540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2" descr="D:\Dokum\Eugene\1111111\ZNAK\ZNAK\GisauZNA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950" y="6165850"/>
            <a:ext cx="93503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3" descr="D:\Dokum\Eugene\1111111\ZNAK\ZNAK\SUNY_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950" y="5300663"/>
            <a:ext cx="89852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4" descr="D:\Dokum\Eugene\1111111\ZNAK\ZNAK\CC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25" y="4508500"/>
            <a:ext cx="99853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 l="9734" r="11282" b="13248"/>
          <a:stretch>
            <a:fillRect/>
          </a:stretch>
        </p:blipFill>
        <p:spPr bwMode="auto">
          <a:xfrm>
            <a:off x="8604250" y="63087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7772400" cy="563563"/>
          </a:xfrm>
        </p:spPr>
        <p:txBody>
          <a:bodyPr/>
          <a:lstStyle/>
          <a:p>
            <a:pPr algn="ctr"/>
            <a:r>
              <a:rPr lang="uk-UA" smtClean="0"/>
              <a:t>Трансфер знань. Виробництво. Практика</a:t>
            </a:r>
            <a:endParaRPr lang="ru-RU" smtClean="0"/>
          </a:p>
        </p:txBody>
      </p:sp>
      <p:pic>
        <p:nvPicPr>
          <p:cNvPr id="7172" name="Picture 4" descr="D:\Dokum\Eugene\1111111\foto\microsoft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571612"/>
            <a:ext cx="3071834" cy="22587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173" name="Picture 5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9475" y="1700213"/>
            <a:ext cx="2668588" cy="13763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4" name="Picture 6" descr="D:\Dokum\Eugene\1111111\dataart-logo.gif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13293" y="3284984"/>
            <a:ext cx="4059235" cy="15192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76" name="Picture 8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850" y="4365625"/>
            <a:ext cx="3263900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7" name="Picture 9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4863" y="5715000"/>
            <a:ext cx="4054475" cy="785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66" name="Picture 2" descr="http://sinmetod.at.ua/Intel/Intel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123701" y="5157192"/>
            <a:ext cx="2256611" cy="13681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2071670" y="1285860"/>
            <a:ext cx="4714908" cy="4857784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2143108" y="1428736"/>
          <a:ext cx="4572032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 bwMode="auto">
          <a:xfrm>
            <a:off x="7143750" y="1785938"/>
            <a:ext cx="1851025" cy="1285875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1"/>
                </a:solidFill>
                <a:latin typeface="Arial" charset="0"/>
              </a:rPr>
              <a:t>Цілі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1"/>
                </a:solidFill>
                <a:latin typeface="Arial" charset="0"/>
              </a:rPr>
              <a:t>по ефективності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1"/>
                </a:solidFill>
                <a:latin typeface="Arial" charset="0"/>
              </a:rPr>
              <a:t>бізнесу компанії</a:t>
            </a: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7215188" y="3598863"/>
            <a:ext cx="1857375" cy="1500187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1"/>
                </a:solidFill>
                <a:latin typeface="Arial" charset="0"/>
              </a:rPr>
              <a:t>Показники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1"/>
                </a:solidFill>
                <a:latin typeface="Arial" charset="0"/>
              </a:rPr>
              <a:t>роботи ІТ та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1"/>
                </a:solidFill>
                <a:latin typeface="Arial" charset="0"/>
              </a:rPr>
              <a:t>відповідальність</a:t>
            </a: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71438" y="1785938"/>
            <a:ext cx="1714500" cy="1285875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1"/>
                </a:solidFill>
                <a:latin typeface="Arial" charset="0"/>
              </a:rPr>
              <a:t>Стратегія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1"/>
                </a:solidFill>
                <a:latin typeface="Arial" charset="0"/>
              </a:rPr>
              <a:t>і структура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1"/>
                </a:solidFill>
                <a:latin typeface="Arial" charset="0"/>
              </a:rPr>
              <a:t>університету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71438" y="3643313"/>
            <a:ext cx="1714500" cy="1500187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1"/>
                </a:solidFill>
                <a:latin typeface="Arial" charset="0"/>
              </a:rPr>
              <a:t>Структура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1"/>
                </a:solidFill>
                <a:latin typeface="Arial" charset="0"/>
              </a:rPr>
              <a:t>і бажана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1"/>
                </a:solidFill>
                <a:latin typeface="Arial" charset="0"/>
              </a:rPr>
              <a:t>поведінка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1"/>
                </a:solidFill>
                <a:latin typeface="Arial" charset="0"/>
              </a:rPr>
              <a:t> університету</a:t>
            </a:r>
          </a:p>
        </p:txBody>
      </p:sp>
      <p:sp>
        <p:nvSpPr>
          <p:cNvPr id="10" name="Двойная стрелка вверх/вниз 9"/>
          <p:cNvSpPr/>
          <p:nvPr/>
        </p:nvSpPr>
        <p:spPr bwMode="auto">
          <a:xfrm>
            <a:off x="1146175" y="3000363"/>
            <a:ext cx="285750" cy="714375"/>
          </a:xfrm>
          <a:prstGeom prst="upDown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Двойная стрелка вверх/вниз 10"/>
          <p:cNvSpPr/>
          <p:nvPr/>
        </p:nvSpPr>
        <p:spPr bwMode="auto">
          <a:xfrm>
            <a:off x="7402513" y="3000363"/>
            <a:ext cx="285750" cy="714375"/>
          </a:xfrm>
          <a:prstGeom prst="upDown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Двойная стрелка влево/вправо 11"/>
          <p:cNvSpPr/>
          <p:nvPr/>
        </p:nvSpPr>
        <p:spPr bwMode="auto">
          <a:xfrm>
            <a:off x="6786563" y="3181338"/>
            <a:ext cx="647700" cy="203200"/>
          </a:xfrm>
          <a:prstGeom prst="left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Двойная стрелка вверх/вниз 12"/>
          <p:cNvSpPr/>
          <p:nvPr/>
        </p:nvSpPr>
        <p:spPr bwMode="auto">
          <a:xfrm>
            <a:off x="5508104" y="6241283"/>
            <a:ext cx="285750" cy="500062"/>
          </a:xfrm>
          <a:prstGeom prst="upDown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Двойная стрелка влево/вправо 13"/>
          <p:cNvSpPr/>
          <p:nvPr/>
        </p:nvSpPr>
        <p:spPr bwMode="auto">
          <a:xfrm>
            <a:off x="419506" y="6384158"/>
            <a:ext cx="500063" cy="214312"/>
          </a:xfrm>
          <a:prstGeom prst="left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Блок-схема: документ 14"/>
          <p:cNvSpPr/>
          <p:nvPr/>
        </p:nvSpPr>
        <p:spPr bwMode="auto">
          <a:xfrm>
            <a:off x="990980" y="6241302"/>
            <a:ext cx="2428892" cy="500066"/>
          </a:xfrm>
          <a:prstGeom prst="flowChartDocument">
            <a:avLst/>
          </a:prstGeom>
          <a:ln>
            <a:solidFill>
              <a:schemeClr val="accent3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700" dirty="0">
                <a:solidFill>
                  <a:schemeClr val="tx1"/>
                </a:solidFill>
                <a:latin typeface="Arial" charset="0"/>
              </a:rPr>
              <a:t>Гармонізувати що?</a:t>
            </a:r>
          </a:p>
        </p:txBody>
      </p:sp>
      <p:sp>
        <p:nvSpPr>
          <p:cNvPr id="16" name="Блок-схема: документ 15"/>
          <p:cNvSpPr/>
          <p:nvPr/>
        </p:nvSpPr>
        <p:spPr bwMode="auto">
          <a:xfrm>
            <a:off x="5865862" y="6241302"/>
            <a:ext cx="2428892" cy="500066"/>
          </a:xfrm>
          <a:prstGeom prst="flowChartDocument">
            <a:avLst/>
          </a:prstGeom>
          <a:ln>
            <a:solidFill>
              <a:schemeClr val="accent3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700" dirty="0">
                <a:solidFill>
                  <a:schemeClr val="tx1"/>
                </a:solidFill>
                <a:latin typeface="Arial" charset="0"/>
              </a:rPr>
              <a:t>Гармонізувати як?</a:t>
            </a:r>
          </a:p>
        </p:txBody>
      </p:sp>
      <p:sp>
        <p:nvSpPr>
          <p:cNvPr id="17" name="Двойная стрелка влево/вправо 37"/>
          <p:cNvSpPr/>
          <p:nvPr/>
        </p:nvSpPr>
        <p:spPr bwMode="auto">
          <a:xfrm>
            <a:off x="1403350" y="3179751"/>
            <a:ext cx="647700" cy="203200"/>
          </a:xfrm>
          <a:prstGeom prst="left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46" name="Заголовок 17"/>
          <p:cNvSpPr>
            <a:spLocks noGrp="1"/>
          </p:cNvSpPr>
          <p:nvPr>
            <p:ph type="title"/>
          </p:nvPr>
        </p:nvSpPr>
        <p:spPr>
          <a:xfrm>
            <a:off x="0" y="152400"/>
            <a:ext cx="7772400" cy="563563"/>
          </a:xfrm>
        </p:spPr>
        <p:txBody>
          <a:bodyPr/>
          <a:lstStyle/>
          <a:p>
            <a:pPr algn="ctr"/>
            <a:r>
              <a:rPr lang="uk-UA" smtClean="0"/>
              <a:t>Модель гармонізації відносин між ХДУ та ІТ компаніями</a:t>
            </a:r>
            <a:endParaRPr lang="ru-RU" smtClean="0"/>
          </a:p>
        </p:txBody>
      </p:sp>
      <p:pic>
        <p:nvPicPr>
          <p:cNvPr id="13347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 l="9734" r="11282" b="13248"/>
          <a:stretch>
            <a:fillRect/>
          </a:stretch>
        </p:blipFill>
        <p:spPr bwMode="auto">
          <a:xfrm>
            <a:off x="8604250" y="63087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Спеціалізована вчена рада</a:t>
            </a:r>
            <a:endParaRPr lang="ru-RU" smtClean="0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8194" name="Picture 2" descr="D:\Dokum\Eugene\1111111\foto\DSC_7929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214313" y="1214438"/>
            <a:ext cx="3948112" cy="2643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 descr="D:\Dokum\Eugene\1111111\foto\DSC_7844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4643438" y="1214438"/>
            <a:ext cx="4000500" cy="267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7" name="Picture 5" descr="D:\Dokum\Eugene\1111111\foto\DSC_78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5" y="4141788"/>
            <a:ext cx="3629025" cy="243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8" name="Picture 6" descr="D:\Dokum\Eugene\1111111\foto\DSC_7904.JPG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214313" y="4000500"/>
            <a:ext cx="3841750" cy="257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5" name="Picture 3" descr="D:\Dokum\Eugene\1111111\foto\DSC_780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3071810"/>
            <a:ext cx="4000528" cy="26783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345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 l="9734" r="11282" b="13248"/>
          <a:stretch>
            <a:fillRect/>
          </a:stretch>
        </p:blipFill>
        <p:spPr bwMode="auto">
          <a:xfrm>
            <a:off x="8604250" y="63087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0" y="71438"/>
            <a:ext cx="7429500" cy="714375"/>
          </a:xfrm>
        </p:spPr>
        <p:txBody>
          <a:bodyPr/>
          <a:lstStyle/>
          <a:p>
            <a:pPr algn="ctr"/>
            <a:r>
              <a:rPr lang="uk-UA" sz="2700" smtClean="0"/>
              <a:t>Збірник наукових праць </a:t>
            </a:r>
            <a:br>
              <a:rPr lang="uk-UA" sz="2700" smtClean="0"/>
            </a:br>
            <a:r>
              <a:rPr lang="uk-UA" sz="2700" smtClean="0"/>
              <a:t>«Інформаційні технології в освіті»</a:t>
            </a:r>
            <a:endParaRPr lang="ru-RU" sz="27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08400" y="1849438"/>
            <a:ext cx="5214938" cy="4819650"/>
          </a:xfrm>
        </p:spPr>
        <p:txBody>
          <a:bodyPr/>
          <a:lstStyle/>
          <a:p>
            <a:pPr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uk-UA" sz="2000" dirty="0" smtClean="0">
                <a:solidFill>
                  <a:schemeClr val="tx1">
                    <a:lumMod val="75000"/>
                  </a:schemeClr>
                </a:solidFill>
              </a:rPr>
              <a:t>Збірник «Інформаційні технології в освіті» видається ХДУ з 2008 р. </a:t>
            </a:r>
            <a:endParaRPr lang="ru-RU" sz="2000" dirty="0" smtClean="0">
              <a:solidFill>
                <a:schemeClr val="tx1">
                  <a:lumMod val="75000"/>
                </a:schemeClr>
              </a:solidFill>
            </a:endParaRPr>
          </a:p>
          <a:p>
            <a:pPr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uk-UA" sz="2000" dirty="0" smtClean="0">
                <a:solidFill>
                  <a:schemeClr val="tx1">
                    <a:lumMod val="75000"/>
                  </a:schemeClr>
                </a:solidFill>
              </a:rPr>
              <a:t>У 2010 р. збірник зареєстрований ВАК України як фахове видання з педагогічних наук. </a:t>
            </a:r>
            <a:endParaRPr lang="ru-RU" sz="2000" dirty="0" smtClean="0">
              <a:solidFill>
                <a:schemeClr val="tx1">
                  <a:lumMod val="75000"/>
                </a:schemeClr>
              </a:solidFill>
            </a:endParaRPr>
          </a:p>
          <a:p>
            <a:pPr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uk-UA" sz="2000" dirty="0" smtClean="0">
                <a:solidFill>
                  <a:schemeClr val="tx1">
                    <a:lumMod val="75000"/>
                  </a:schemeClr>
                </a:solidFill>
              </a:rPr>
              <a:t>У 2010 р. співзасновником збірника є Інститут інформаційних технологій і засобів навчання </a:t>
            </a:r>
            <a:r>
              <a:rPr lang="ru-RU" sz="2000" dirty="0" smtClean="0">
                <a:solidFill>
                  <a:schemeClr val="tx1">
                    <a:lumMod val="75000"/>
                  </a:schemeClr>
                </a:solidFill>
              </a:rPr>
              <a:t>Н</a:t>
            </a:r>
            <a:r>
              <a:rPr lang="uk-UA" sz="2000" dirty="0" smtClean="0">
                <a:solidFill>
                  <a:schemeClr val="tx1">
                    <a:lumMod val="75000"/>
                  </a:schemeClr>
                </a:solidFill>
              </a:rPr>
              <a:t>АПН України. </a:t>
            </a:r>
            <a:endParaRPr lang="ru-RU" sz="2000" dirty="0" smtClean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15364" name="Picture 2" descr="D:\Dokum\Eugene\Work\Конференции\SNT\Cover copy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142875" y="1411288"/>
            <a:ext cx="3565525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Прямоугольник 4">
            <a:hlinkClick r:id="rId3"/>
          </p:cNvPr>
          <p:cNvSpPr>
            <a:spLocks noChangeArrowheads="1"/>
          </p:cNvSpPr>
          <p:nvPr/>
        </p:nvSpPr>
        <p:spPr bwMode="auto">
          <a:xfrm>
            <a:off x="0" y="785813"/>
            <a:ext cx="2921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>
                <a:solidFill>
                  <a:schemeClr val="bg1"/>
                </a:solidFill>
                <a:latin typeface="Verdana" pitchFamily="34" charset="0"/>
              </a:rPr>
              <a:t>http://ite.ksu.ks.ua/</a:t>
            </a:r>
            <a:endParaRPr lang="ru-RU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Dokum\Eugene\1111111\foto\IMG_837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3286125" y="2714625"/>
            <a:ext cx="3929063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4" descr="D:\Dokum\Eugene\1111111\foto\IMG_8360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214313" y="3429000"/>
            <a:ext cx="2643187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Заголовок 1"/>
          <p:cNvSpPr>
            <a:spLocks noGrp="1"/>
          </p:cNvSpPr>
          <p:nvPr>
            <p:ph type="title"/>
          </p:nvPr>
        </p:nvSpPr>
        <p:spPr>
          <a:xfrm>
            <a:off x="-142875" y="150813"/>
            <a:ext cx="7786688" cy="563562"/>
          </a:xfrm>
        </p:spPr>
        <p:txBody>
          <a:bodyPr/>
          <a:lstStyle/>
          <a:p>
            <a:pPr algn="ctr"/>
            <a:r>
              <a:rPr lang="ru-RU" sz="2200" smtClean="0"/>
              <a:t>Міжнародна науково-практична конференція «Інформатизація освіти України. ІКТ у ВНЗ</a:t>
            </a:r>
          </a:p>
        </p:txBody>
      </p:sp>
      <p:pic>
        <p:nvPicPr>
          <p:cNvPr id="16389" name="Picture 4" descr="D:\Наши фотографии\Лето_2010\Конференция ИТЕ\fotki\IMG_94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1357313"/>
            <a:ext cx="3071812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2" descr="D:\Dokum\Eugene\Work\temp\Cover copy.jpg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6888163" y="1785938"/>
            <a:ext cx="1970087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D:\Наши фотографии\Лето_2010\Конференция ИТЕ\fotki\IMG_9040.jpg"/>
          <p:cNvPicPr>
            <a:picLocks noChangeAspect="1" noChangeArrowheads="1"/>
          </p:cNvPicPr>
          <p:nvPr/>
        </p:nvPicPr>
        <p:blipFill>
          <a:blip r:embed="rId6" cstate="print">
            <a:lum bright="10000"/>
          </a:blip>
          <a:stretch>
            <a:fillRect/>
          </a:stretch>
        </p:blipFill>
        <p:spPr bwMode="auto">
          <a:xfrm>
            <a:off x="642938" y="4929188"/>
            <a:ext cx="4911725" cy="1714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392" name="Picture 2" descr="D:\Dokum\Eugene\Work\temp\DSC_02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1357313"/>
            <a:ext cx="2001837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4" descr="D:\Dokum\Eugene\Work\temp\PC110065.JPG"/>
          <p:cNvPicPr>
            <a:picLocks noChangeAspect="1" noChangeArrowheads="1"/>
          </p:cNvPicPr>
          <p:nvPr/>
        </p:nvPicPr>
        <p:blipFill>
          <a:blip r:embed="rId8" cstate="print">
            <a:lum bright="10000"/>
          </a:blip>
          <a:srcRect/>
          <a:stretch>
            <a:fillRect/>
          </a:stretch>
        </p:blipFill>
        <p:spPr bwMode="auto">
          <a:xfrm>
            <a:off x="2643188" y="1928813"/>
            <a:ext cx="2933700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3" descr="D:\Dokum\Eugene\1111111\foto\IMG_8342.JPG"/>
          <p:cNvPicPr>
            <a:picLocks noChangeAspect="1" noChangeArrowheads="1"/>
          </p:cNvPicPr>
          <p:nvPr/>
        </p:nvPicPr>
        <p:blipFill>
          <a:blip r:embed="rId9" cstate="print">
            <a:lum bright="10000"/>
          </a:blip>
          <a:srcRect/>
          <a:stretch>
            <a:fillRect/>
          </a:stretch>
        </p:blipFill>
        <p:spPr bwMode="auto">
          <a:xfrm>
            <a:off x="5718175" y="4673600"/>
            <a:ext cx="288607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2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 l="9734" r="11282" b="13248"/>
          <a:stretch>
            <a:fillRect/>
          </a:stretch>
        </p:blipFill>
        <p:spPr bwMode="auto">
          <a:xfrm>
            <a:off x="8604250" y="63087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0" y="115888"/>
            <a:ext cx="7772400" cy="563562"/>
          </a:xfrm>
        </p:spPr>
        <p:txBody>
          <a:bodyPr/>
          <a:lstStyle/>
          <a:p>
            <a:pPr algn="ctr"/>
            <a:r>
              <a:rPr lang="uk-UA" sz="3000" smtClean="0"/>
              <a:t>Кафедра інформатики.</a:t>
            </a:r>
            <a:r>
              <a:rPr lang="en-US" sz="3000" smtClean="0"/>
              <a:t/>
            </a:r>
            <a:br>
              <a:rPr lang="en-US" sz="3000" smtClean="0"/>
            </a:br>
            <a:r>
              <a:rPr lang="uk-UA" sz="3000" smtClean="0"/>
              <a:t>Підготовка студентів</a:t>
            </a:r>
            <a:endParaRPr lang="ru-RU" sz="3000" smtClean="0"/>
          </a:p>
        </p:txBody>
      </p:sp>
      <p:pic>
        <p:nvPicPr>
          <p:cNvPr id="17411" name="Picture 2" descr="C:\Users\alferov_jk\Desktop\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3213100"/>
            <a:ext cx="20859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alferov_jk\Desktop\P018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1979613" y="3716338"/>
            <a:ext cx="2592387" cy="19446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8" name="Picture 4" descr="C:\Users\alferov_jk\Desktop\P3280001 cop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334478"/>
            <a:ext cx="2592288" cy="195861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030" name="Picture 6" descr="C:\Users\alferov_jk\Desktop\P21700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3140" y="1268760"/>
            <a:ext cx="1920179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31" name="Picture 7" descr="C:\Users\alferov_jk\Desktop\P403001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4271587"/>
            <a:ext cx="1800200" cy="21097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33" name="Picture 9" descr="C:\Users\alferov_jk\Desktop\P30600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7260298" y="1628800"/>
            <a:ext cx="1848206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6" name="Picture 12" descr="C:\Users\alferov_jk\Desktop\P3100007.JPG"/>
          <p:cNvPicPr>
            <a:picLocks noChangeAspect="1" noChangeArrowheads="1"/>
          </p:cNvPicPr>
          <p:nvPr/>
        </p:nvPicPr>
        <p:blipFill>
          <a:blip r:embed="rId8" cstate="print">
            <a:lum bright="10000"/>
          </a:blip>
          <a:srcRect/>
          <a:stretch>
            <a:fillRect/>
          </a:stretch>
        </p:blipFill>
        <p:spPr bwMode="auto">
          <a:xfrm>
            <a:off x="395537" y="2996952"/>
            <a:ext cx="1728191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7" name="Picture 13" descr="C:\Users\alferov_jk\Desktop\P3120035.JPG"/>
          <p:cNvPicPr>
            <a:picLocks noChangeAspect="1" noChangeArrowheads="1"/>
          </p:cNvPicPr>
          <p:nvPr/>
        </p:nvPicPr>
        <p:blipFill>
          <a:blip r:embed="rId9" cstate="print">
            <a:lum bright="10000"/>
          </a:blip>
          <a:srcRect/>
          <a:stretch>
            <a:fillRect/>
          </a:stretch>
        </p:blipFill>
        <p:spPr bwMode="auto">
          <a:xfrm rot="699487">
            <a:off x="4504428" y="4864716"/>
            <a:ext cx="2267743" cy="17008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38" name="Picture 14" descr="C:\Users\alferov_jk\Desktop\P3100002.JPG"/>
          <p:cNvPicPr>
            <a:picLocks noChangeAspect="1" noChangeArrowheads="1"/>
          </p:cNvPicPr>
          <p:nvPr/>
        </p:nvPicPr>
        <p:blipFill>
          <a:blip r:embed="rId10" cstate="print">
            <a:lum bright="10000"/>
          </a:blip>
          <a:srcRect/>
          <a:stretch>
            <a:fillRect/>
          </a:stretch>
        </p:blipFill>
        <p:spPr bwMode="auto">
          <a:xfrm>
            <a:off x="7116283" y="2870938"/>
            <a:ext cx="1704189" cy="12781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9" name="Picture 15" descr="C:\Users\alferov_jk\Desktop\P3160169.JPG"/>
          <p:cNvPicPr>
            <a:picLocks noChangeAspect="1" noChangeArrowheads="1"/>
          </p:cNvPicPr>
          <p:nvPr/>
        </p:nvPicPr>
        <p:blipFill>
          <a:blip r:embed="rId11" cstate="print">
            <a:lum bright="10000"/>
          </a:blip>
          <a:srcRect/>
          <a:stretch>
            <a:fillRect/>
          </a:stretch>
        </p:blipFill>
        <p:spPr bwMode="auto">
          <a:xfrm>
            <a:off x="179388" y="4221163"/>
            <a:ext cx="1512887" cy="20018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40" name="Picture 16" descr="C:\Users\alferov_jk\Desktop\PB080199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03848" y="1232573"/>
            <a:ext cx="2016224" cy="151233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41" name="Picture 17" descr="\\sunysrv\PHOTO\Kaphedra-inform-tech\ALL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1520" y="1223996"/>
            <a:ext cx="2339752" cy="18449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35" name="Picture 11" descr="C:\Users\alferov_jk\Desktop\P3130036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331640" y="5445224"/>
            <a:ext cx="2376264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24" name="Picture 2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/>
          <a:srcRect l="9734" r="11282" b="13248"/>
          <a:stretch>
            <a:fillRect/>
          </a:stretch>
        </p:blipFill>
        <p:spPr bwMode="auto">
          <a:xfrm>
            <a:off x="8604250" y="63087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-71438" y="150813"/>
            <a:ext cx="7629526" cy="563562"/>
          </a:xfrm>
        </p:spPr>
        <p:txBody>
          <a:bodyPr/>
          <a:lstStyle/>
          <a:p>
            <a:pPr algn="ctr"/>
            <a:r>
              <a:rPr lang="uk-UA" smtClean="0"/>
              <a:t>Науково-дослідний інститут ІТ</a:t>
            </a:r>
            <a:endParaRPr lang="ru-RU" smtClean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42844" y="3286124"/>
            <a:ext cx="2124000" cy="1643074"/>
          </a:xfrm>
          <a:prstGeom prst="round2Diag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bg2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Відділ інформаційних технологій управління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052662" y="1643050"/>
            <a:ext cx="3000396" cy="1071570"/>
          </a:xfrm>
          <a:prstGeom prst="round2Diag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bg2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Відділ мультимедійних та дистанційних технологій навчання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981224" y="5357826"/>
            <a:ext cx="3429024" cy="1071570"/>
          </a:xfrm>
          <a:prstGeom prst="round2Diag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bg2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Лабораторія розробки та впровадження педагогічних програмних засобів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6981752" y="3286124"/>
            <a:ext cx="2000232" cy="1643074"/>
          </a:xfrm>
          <a:prstGeom prst="round2Diag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bg2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Лабораторія інтегрованих середовищ</a:t>
            </a:r>
            <a:r>
              <a:rPr lang="uk-UA" dirty="0">
                <a:solidFill>
                  <a:schemeClr val="tx1"/>
                </a:solidFill>
              </a:rPr>
              <a:t> </a:t>
            </a: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навчання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8447" name="Picture 3" descr="D:\$ M@rysichk@\WORK\Логотипы и эмблемы\znak IIT_FI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8" y="1214438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четверенная стрелка 3"/>
          <p:cNvSpPr/>
          <p:nvPr/>
        </p:nvSpPr>
        <p:spPr>
          <a:xfrm>
            <a:off x="2266844" y="2714620"/>
            <a:ext cx="4714908" cy="2643206"/>
          </a:xfrm>
          <a:prstGeom prst="quadArrow">
            <a:avLst>
              <a:gd name="adj1" fmla="val 13019"/>
              <a:gd name="adj2" fmla="val 15784"/>
              <a:gd name="adj3" fmla="val 16574"/>
            </a:avLst>
          </a:prstGeom>
          <a:blipFill>
            <a:blip r:embed="rId4" cstate="print"/>
            <a:tile tx="0" ty="0" sx="100000" sy="100000" flip="none" algn="tl"/>
          </a:blip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ln w="11430"/>
              <a:solidFill>
                <a:srgbClr val="2C2C84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52662" y="3429000"/>
            <a:ext cx="3214710" cy="1357322"/>
          </a:xfrm>
          <a:prstGeom prst="roundRect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ln w="11430"/>
                <a:solidFill>
                  <a:srgbClr val="2C2C84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НДІ ІТ</a:t>
            </a:r>
            <a:endParaRPr lang="ru-RU" sz="4000" b="1" dirty="0">
              <a:ln w="11430"/>
              <a:solidFill>
                <a:srgbClr val="2C2C84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-128588" y="150813"/>
            <a:ext cx="7772401" cy="563562"/>
          </a:xfrm>
        </p:spPr>
        <p:txBody>
          <a:bodyPr/>
          <a:lstStyle/>
          <a:p>
            <a:pPr algn="ctr"/>
            <a:r>
              <a:rPr lang="uk-UA" sz="2700" smtClean="0"/>
              <a:t>СДН ХВУ</a:t>
            </a:r>
            <a:r>
              <a:rPr lang="en-US" sz="2700" smtClean="0"/>
              <a:t>, KSU Feedback</a:t>
            </a:r>
            <a:r>
              <a:rPr lang="uk-UA" sz="2700" smtClean="0"/>
              <a:t>, </a:t>
            </a:r>
            <a:r>
              <a:rPr lang="en-US" sz="2700" smtClean="0"/>
              <a:t>KSU Online</a:t>
            </a:r>
            <a:endParaRPr lang="ru-RU" sz="27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" y="5072063"/>
            <a:ext cx="8872538" cy="1643062"/>
          </a:xfrm>
        </p:spPr>
        <p:txBody>
          <a:bodyPr/>
          <a:lstStyle/>
          <a:p>
            <a:pPr>
              <a:defRPr/>
            </a:pP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доступ до навчальних матеріалів за допомогою мережі Internet; </a:t>
            </a:r>
          </a:p>
          <a:p>
            <a:pPr>
              <a:defRPr/>
            </a:pP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зворотній зв’язок;</a:t>
            </a:r>
            <a:endParaRPr lang="ru-RU" sz="1200" dirty="0" smtClean="0">
              <a:solidFill>
                <a:schemeClr val="tx1">
                  <a:lumMod val="75000"/>
                </a:schemeClr>
              </a:solidFill>
            </a:endParaRPr>
          </a:p>
          <a:p>
            <a:pPr>
              <a:defRPr/>
            </a:pP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розповсюдження (пересилання) навчального матеріалу та проведення тестування; </a:t>
            </a:r>
            <a:endParaRPr lang="ru-RU" sz="1200" dirty="0" smtClean="0">
              <a:solidFill>
                <a:schemeClr val="tx1">
                  <a:lumMod val="75000"/>
                </a:schemeClr>
              </a:solidFill>
            </a:endParaRPr>
          </a:p>
          <a:p>
            <a:pPr>
              <a:defRPr/>
            </a:pP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надання персоніфікованих інтерактивних навчальних курсів; </a:t>
            </a:r>
            <a:endParaRPr lang="ru-RU" sz="1200" dirty="0" smtClean="0">
              <a:solidFill>
                <a:schemeClr val="tx1">
                  <a:lumMod val="75000"/>
                </a:schemeClr>
              </a:solidFill>
            </a:endParaRPr>
          </a:p>
          <a:p>
            <a:pPr>
              <a:defRPr/>
            </a:pP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накопичення в базі даних системи навчальних інформаційних ресурсів (підручників, дистанційних курсів, тестів і т. ін.) в форматах стандартів IMS, SCORM, їх імпорт і експорт; </a:t>
            </a:r>
            <a:endParaRPr lang="ru-RU" sz="1200" dirty="0" smtClean="0">
              <a:solidFill>
                <a:schemeClr val="tx1">
                  <a:lumMod val="75000"/>
                </a:schemeClr>
              </a:solidFill>
            </a:endParaRPr>
          </a:p>
          <a:p>
            <a:pPr>
              <a:defRPr/>
            </a:pPr>
            <a:r>
              <a:rPr lang="uk-UA" sz="1200" dirty="0" smtClean="0">
                <a:solidFill>
                  <a:schemeClr val="tx1">
                    <a:lumMod val="75000"/>
                  </a:schemeClr>
                </a:solidFill>
              </a:rPr>
              <a:t>інформування користувачів про хід і результати навчального процесу.</a:t>
            </a:r>
            <a:endParaRPr lang="ru-RU" sz="1200" dirty="0" smtClean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2050" name="Picture 2" descr="D:\Dokum\Eugene\1111111\DLS_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363" y="1193800"/>
            <a:ext cx="3322637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 r="26087"/>
          <a:stretch>
            <a:fillRect/>
          </a:stretch>
        </p:blipFill>
        <p:spPr bwMode="auto">
          <a:xfrm>
            <a:off x="1285875" y="2217738"/>
            <a:ext cx="2428875" cy="1997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462" name="TextBox 7"/>
          <p:cNvSpPr txBox="1">
            <a:spLocks noChangeArrowheads="1"/>
          </p:cNvSpPr>
          <p:nvPr/>
        </p:nvSpPr>
        <p:spPr bwMode="auto">
          <a:xfrm>
            <a:off x="71438" y="4702175"/>
            <a:ext cx="2428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latin typeface="Verdana" pitchFamily="34" charset="0"/>
              </a:rPr>
              <a:t>Забезпечують:</a:t>
            </a:r>
            <a:endParaRPr lang="ru-RU" b="1">
              <a:latin typeface="Verdana" pitchFamily="34" charset="0"/>
            </a:endParaRPr>
          </a:p>
        </p:txBody>
      </p:sp>
      <p:pic>
        <p:nvPicPr>
          <p:cNvPr id="10" name="Рисунок 9" descr="0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75" y="1214438"/>
            <a:ext cx="2500313" cy="3286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0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25" y="1785938"/>
            <a:ext cx="2928938" cy="2714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>
            <a:hlinkClick r:id="rId6"/>
          </p:cNvPr>
          <p:cNvSpPr/>
          <p:nvPr/>
        </p:nvSpPr>
        <p:spPr>
          <a:xfrm>
            <a:off x="285750" y="4286250"/>
            <a:ext cx="3000375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u="sng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http://dls.ksu.ks.ua/dls</a:t>
            </a:r>
            <a:endParaRPr lang="ru-RU" sz="1600" u="sng" dirty="0">
              <a:solidFill>
                <a:schemeClr val="tx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2" name="Прямоугольник 11">
            <a:hlinkClick r:id="rId7"/>
          </p:cNvPr>
          <p:cNvSpPr/>
          <p:nvPr/>
        </p:nvSpPr>
        <p:spPr>
          <a:xfrm>
            <a:off x="3357563" y="4591050"/>
            <a:ext cx="3286125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u="sng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http</a:t>
            </a:r>
            <a:r>
              <a:rPr lang="en-US" sz="1600" u="sng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://</a:t>
            </a:r>
            <a:r>
              <a:rPr lang="en-US" sz="1600" u="sng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feedback.ksu.ks.ua</a:t>
            </a:r>
            <a:endParaRPr lang="ru-RU" sz="1600" u="sng" dirty="0">
              <a:solidFill>
                <a:schemeClr val="tx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3" name="Прямоугольник 12">
            <a:hlinkClick r:id="rId8"/>
          </p:cNvPr>
          <p:cNvSpPr/>
          <p:nvPr/>
        </p:nvSpPr>
        <p:spPr>
          <a:xfrm>
            <a:off x="6215063" y="4591050"/>
            <a:ext cx="3071812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u="sng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http</a:t>
            </a:r>
            <a:r>
              <a:rPr lang="en-US" sz="1600" u="sng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://</a:t>
            </a:r>
            <a:r>
              <a:rPr lang="en-US" sz="1600" u="sng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ksuonline.ksu.ks.ua</a:t>
            </a:r>
            <a:r>
              <a:rPr lang="en-US" sz="1600" u="sng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endParaRPr lang="ru-RU" sz="1600" u="sng" dirty="0">
              <a:solidFill>
                <a:schemeClr val="tx1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9468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 l="9734" r="11282" b="13248"/>
          <a:stretch>
            <a:fillRect/>
          </a:stretch>
        </p:blipFill>
        <p:spPr bwMode="auto">
          <a:xfrm>
            <a:off x="8604250" y="63087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-31750" y="344488"/>
            <a:ext cx="7772400" cy="563562"/>
          </a:xfrm>
        </p:spPr>
        <p:txBody>
          <a:bodyPr/>
          <a:lstStyle/>
          <a:p>
            <a:pPr algn="ctr"/>
            <a:r>
              <a:rPr lang="uk-UA" sz="3000" smtClean="0"/>
              <a:t>Інформаційно-аналітична система управління ХДУ «IAS»</a:t>
            </a:r>
            <a:r>
              <a:rPr lang="en-US" sz="3000" smtClean="0"/>
              <a:t/>
            </a:r>
            <a:br>
              <a:rPr lang="en-US" sz="3000" smtClean="0"/>
            </a:br>
            <a:endParaRPr lang="en-US" sz="3000" smtClean="0"/>
          </a:p>
        </p:txBody>
      </p:sp>
      <p:pic>
        <p:nvPicPr>
          <p:cNvPr id="20483" name="Picture 2" descr="F:\SCHEM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836613"/>
            <a:ext cx="7743825" cy="590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1403350" y="1338263"/>
            <a:ext cx="27368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b="1">
                <a:latin typeface="Verdana" pitchFamily="34" charset="0"/>
              </a:rPr>
              <a:t>Модуль адміністрування</a:t>
            </a:r>
            <a:endParaRPr lang="en-US" sz="1400" b="1">
              <a:latin typeface="Verdana" pitchFamily="34" charset="0"/>
            </a:endParaRPr>
          </a:p>
        </p:txBody>
      </p:sp>
      <p:sp>
        <p:nvSpPr>
          <p:cNvPr id="20485" name="TextBox 5"/>
          <p:cNvSpPr txBox="1">
            <a:spLocks noChangeArrowheads="1"/>
          </p:cNvSpPr>
          <p:nvPr/>
        </p:nvSpPr>
        <p:spPr bwMode="auto">
          <a:xfrm>
            <a:off x="468313" y="4649788"/>
            <a:ext cx="1511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b="1">
                <a:latin typeface="Verdana" pitchFamily="34" charset="0"/>
              </a:rPr>
              <a:t>Користувач</a:t>
            </a:r>
            <a:endParaRPr lang="en-US" sz="1400" b="1">
              <a:latin typeface="Verdana" pitchFamily="34" charset="0"/>
            </a:endParaRPr>
          </a:p>
        </p:txBody>
      </p:sp>
      <p:sp>
        <p:nvSpPr>
          <p:cNvPr id="20486" name="TextBox 6"/>
          <p:cNvSpPr txBox="1">
            <a:spLocks noChangeArrowheads="1"/>
          </p:cNvSpPr>
          <p:nvPr/>
        </p:nvSpPr>
        <p:spPr bwMode="auto">
          <a:xfrm>
            <a:off x="1476375" y="6502400"/>
            <a:ext cx="1511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b="1">
                <a:latin typeface="Verdana" pitchFamily="34" charset="0"/>
              </a:rPr>
              <a:t>Користувач</a:t>
            </a:r>
            <a:endParaRPr lang="en-US" sz="1400" b="1">
              <a:latin typeface="Verdana" pitchFamily="34" charset="0"/>
            </a:endParaRPr>
          </a:p>
        </p:txBody>
      </p:sp>
      <p:sp>
        <p:nvSpPr>
          <p:cNvPr id="20487" name="TextBox 7"/>
          <p:cNvSpPr txBox="1">
            <a:spLocks noChangeArrowheads="1"/>
          </p:cNvSpPr>
          <p:nvPr/>
        </p:nvSpPr>
        <p:spPr bwMode="auto">
          <a:xfrm>
            <a:off x="827088" y="2830513"/>
            <a:ext cx="15128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b="1">
                <a:latin typeface="Verdana" pitchFamily="34" charset="0"/>
              </a:rPr>
              <a:t>Користувач</a:t>
            </a:r>
            <a:endParaRPr lang="en-US" sz="1400" b="1">
              <a:latin typeface="Verdana" pitchFamily="34" charset="0"/>
            </a:endParaRPr>
          </a:p>
        </p:txBody>
      </p:sp>
      <p:sp>
        <p:nvSpPr>
          <p:cNvPr id="20488" name="TextBox 8"/>
          <p:cNvSpPr txBox="1">
            <a:spLocks noChangeArrowheads="1"/>
          </p:cNvSpPr>
          <p:nvPr/>
        </p:nvSpPr>
        <p:spPr bwMode="auto">
          <a:xfrm rot="-1199200">
            <a:off x="4384675" y="3379788"/>
            <a:ext cx="1511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400" b="1">
                <a:latin typeface="Verdana" pitchFamily="34" charset="0"/>
              </a:rPr>
              <a:t>ІАС</a:t>
            </a:r>
          </a:p>
          <a:p>
            <a:pPr algn="ctr"/>
            <a:r>
              <a:rPr lang="uk-UA" sz="1400" b="1">
                <a:latin typeface="Verdana" pitchFamily="34" charset="0"/>
              </a:rPr>
              <a:t>середовище</a:t>
            </a:r>
            <a:endParaRPr lang="en-US" sz="1400" b="1">
              <a:latin typeface="Verdana" pitchFamily="34" charset="0"/>
            </a:endParaRPr>
          </a:p>
        </p:txBody>
      </p:sp>
      <p:sp>
        <p:nvSpPr>
          <p:cNvPr id="20489" name="TextBox 9"/>
          <p:cNvSpPr txBox="1">
            <a:spLocks noChangeArrowheads="1"/>
          </p:cNvSpPr>
          <p:nvPr/>
        </p:nvSpPr>
        <p:spPr bwMode="auto">
          <a:xfrm>
            <a:off x="2051050" y="2346325"/>
            <a:ext cx="2016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b="1">
                <a:latin typeface="Verdana" pitchFamily="34" charset="0"/>
              </a:rPr>
              <a:t>Зовнішній облік</a:t>
            </a:r>
            <a:endParaRPr lang="en-US" sz="1400" b="1">
              <a:latin typeface="Verdana" pitchFamily="34" charset="0"/>
            </a:endParaRPr>
          </a:p>
        </p:txBody>
      </p:sp>
      <p:sp>
        <p:nvSpPr>
          <p:cNvPr id="20490" name="TextBox 10"/>
          <p:cNvSpPr txBox="1">
            <a:spLocks noChangeArrowheads="1"/>
          </p:cNvSpPr>
          <p:nvPr/>
        </p:nvSpPr>
        <p:spPr bwMode="auto">
          <a:xfrm>
            <a:off x="6300788" y="2205038"/>
            <a:ext cx="25923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b="1">
                <a:latin typeface="Verdana" pitchFamily="34" charset="0"/>
              </a:rPr>
              <a:t>Облік проживаючих у гуртожитку</a:t>
            </a:r>
            <a:endParaRPr lang="en-US" sz="1400" b="1">
              <a:latin typeface="Verdana" pitchFamily="34" charset="0"/>
            </a:endParaRPr>
          </a:p>
        </p:txBody>
      </p:sp>
      <p:sp>
        <p:nvSpPr>
          <p:cNvPr id="20491" name="TextBox 11"/>
          <p:cNvSpPr txBox="1">
            <a:spLocks noChangeArrowheads="1"/>
          </p:cNvSpPr>
          <p:nvPr/>
        </p:nvSpPr>
        <p:spPr bwMode="auto">
          <a:xfrm>
            <a:off x="7019925" y="2852738"/>
            <a:ext cx="15128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b="1">
                <a:latin typeface="Verdana" pitchFamily="34" charset="0"/>
              </a:rPr>
              <a:t>Структура </a:t>
            </a:r>
            <a:br>
              <a:rPr lang="uk-UA" sz="1400" b="1">
                <a:latin typeface="Verdana" pitchFamily="34" charset="0"/>
              </a:rPr>
            </a:br>
            <a:r>
              <a:rPr lang="uk-UA" sz="1400" b="1">
                <a:latin typeface="Verdana" pitchFamily="34" charset="0"/>
              </a:rPr>
              <a:t>університету</a:t>
            </a:r>
            <a:endParaRPr lang="en-US" sz="1400" b="1">
              <a:latin typeface="Verdana" pitchFamily="34" charset="0"/>
            </a:endParaRPr>
          </a:p>
        </p:txBody>
      </p:sp>
      <p:sp>
        <p:nvSpPr>
          <p:cNvPr id="20492" name="TextBox 12"/>
          <p:cNvSpPr txBox="1">
            <a:spLocks noChangeArrowheads="1"/>
          </p:cNvSpPr>
          <p:nvPr/>
        </p:nvSpPr>
        <p:spPr bwMode="auto">
          <a:xfrm>
            <a:off x="7380288" y="3573463"/>
            <a:ext cx="13684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b="1">
                <a:latin typeface="Verdana" pitchFamily="34" charset="0"/>
              </a:rPr>
              <a:t>Контроль успішності студентів</a:t>
            </a:r>
            <a:endParaRPr lang="en-US" sz="1400" b="1">
              <a:latin typeface="Verdana" pitchFamily="34" charset="0"/>
            </a:endParaRPr>
          </a:p>
        </p:txBody>
      </p:sp>
      <p:sp>
        <p:nvSpPr>
          <p:cNvPr id="20493" name="TextBox 13"/>
          <p:cNvSpPr txBox="1">
            <a:spLocks noChangeArrowheads="1"/>
          </p:cNvSpPr>
          <p:nvPr/>
        </p:nvSpPr>
        <p:spPr bwMode="auto">
          <a:xfrm>
            <a:off x="6588125" y="4486275"/>
            <a:ext cx="2016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b="1">
                <a:latin typeface="Verdana" pitchFamily="34" charset="0"/>
              </a:rPr>
              <a:t>Облік персоналу</a:t>
            </a:r>
            <a:endParaRPr lang="en-US" sz="1400" b="1">
              <a:latin typeface="Verdana" pitchFamily="34" charset="0"/>
            </a:endParaRPr>
          </a:p>
        </p:txBody>
      </p:sp>
      <p:sp>
        <p:nvSpPr>
          <p:cNvPr id="20494" name="TextBox 14"/>
          <p:cNvSpPr txBox="1">
            <a:spLocks noChangeArrowheads="1"/>
          </p:cNvSpPr>
          <p:nvPr/>
        </p:nvSpPr>
        <p:spPr bwMode="auto">
          <a:xfrm>
            <a:off x="3995738" y="4938713"/>
            <a:ext cx="2016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b="1">
                <a:latin typeface="Verdana" pitchFamily="34" charset="0"/>
              </a:rPr>
              <a:t>Штатний розпис</a:t>
            </a:r>
            <a:endParaRPr lang="en-US" sz="1400" b="1">
              <a:latin typeface="Verdana" pitchFamily="34" charset="0"/>
            </a:endParaRPr>
          </a:p>
        </p:txBody>
      </p:sp>
      <p:sp>
        <p:nvSpPr>
          <p:cNvPr id="20495" name="TextBox 15"/>
          <p:cNvSpPr txBox="1">
            <a:spLocks noChangeArrowheads="1"/>
          </p:cNvSpPr>
          <p:nvPr/>
        </p:nvSpPr>
        <p:spPr bwMode="auto">
          <a:xfrm>
            <a:off x="1908175" y="4630738"/>
            <a:ext cx="2016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b="1">
                <a:latin typeface="Verdana" pitchFamily="34" charset="0"/>
              </a:rPr>
              <a:t>Навчальне планування</a:t>
            </a:r>
            <a:endParaRPr lang="en-US" sz="1400" b="1">
              <a:latin typeface="Verdana" pitchFamily="34" charset="0"/>
            </a:endParaRPr>
          </a:p>
        </p:txBody>
      </p:sp>
      <p:sp>
        <p:nvSpPr>
          <p:cNvPr id="20496" name="TextBox 17"/>
          <p:cNvSpPr txBox="1">
            <a:spLocks noChangeArrowheads="1"/>
          </p:cNvSpPr>
          <p:nvPr/>
        </p:nvSpPr>
        <p:spPr bwMode="auto">
          <a:xfrm>
            <a:off x="4067175" y="5514975"/>
            <a:ext cx="16573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b="1">
                <a:latin typeface="Verdana" pitchFamily="34" charset="0"/>
              </a:rPr>
              <a:t>БАЗА ДАНИХ</a:t>
            </a:r>
            <a:endParaRPr lang="en-US" sz="1400" b="1">
              <a:latin typeface="Verdana" pitchFamily="34" charset="0"/>
            </a:endParaRPr>
          </a:p>
        </p:txBody>
      </p:sp>
      <p:pic>
        <p:nvPicPr>
          <p:cNvPr id="2049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9734" r="11282" b="13248"/>
          <a:stretch>
            <a:fillRect/>
          </a:stretch>
        </p:blipFill>
        <p:spPr bwMode="auto">
          <a:xfrm>
            <a:off x="8604250" y="63087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6156325" y="4868863"/>
            <a:ext cx="2016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latin typeface="Verdana" pitchFamily="34" charset="0"/>
              </a:rPr>
              <a:t>Wi-Fi </a:t>
            </a:r>
            <a:r>
              <a:rPr lang="uk-UA" sz="1400" b="1">
                <a:latin typeface="Verdana" pitchFamily="34" charset="0"/>
              </a:rPr>
              <a:t>управління</a:t>
            </a:r>
            <a:endParaRPr lang="en-US" sz="1400" b="1">
              <a:latin typeface="Verdana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mtClean="0"/>
              <a:t>Феномени</a:t>
            </a:r>
            <a:endParaRPr lang="ru-RU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00052" y="1571612"/>
          <a:ext cx="8729666" cy="5105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1"/>
          <p:cNvPicPr>
            <a:picLocks noChangeAspect="1" noChangeArrowheads="1"/>
          </p:cNvPicPr>
          <p:nvPr/>
        </p:nvPicPr>
        <p:blipFill>
          <a:blip r:embed="rId7" cstate="print">
            <a:lum bright="-10000"/>
          </a:blip>
          <a:srcRect/>
          <a:stretch>
            <a:fillRect/>
          </a:stretch>
        </p:blipFill>
        <p:spPr bwMode="auto">
          <a:xfrm>
            <a:off x="250825" y="1819227"/>
            <a:ext cx="749275" cy="7492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 descr="2"/>
          <p:cNvPicPr>
            <a:picLocks noChangeAspect="1" noChangeArrowheads="1"/>
          </p:cNvPicPr>
          <p:nvPr/>
        </p:nvPicPr>
        <p:blipFill>
          <a:blip r:embed="rId8" cstate="print">
            <a:lum bright="-10000"/>
          </a:blip>
          <a:srcRect/>
          <a:stretch>
            <a:fillRect/>
          </a:stretch>
        </p:blipFill>
        <p:spPr bwMode="auto">
          <a:xfrm>
            <a:off x="250825" y="2890797"/>
            <a:ext cx="749275" cy="7492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 descr="3"/>
          <p:cNvPicPr>
            <a:picLocks noChangeAspect="1" noChangeArrowheads="1"/>
          </p:cNvPicPr>
          <p:nvPr/>
        </p:nvPicPr>
        <p:blipFill>
          <a:blip r:embed="rId9" cstate="print">
            <a:lum bright="-10000"/>
          </a:blip>
          <a:srcRect/>
          <a:stretch>
            <a:fillRect/>
          </a:stretch>
        </p:blipFill>
        <p:spPr bwMode="auto">
          <a:xfrm>
            <a:off x="250825" y="3998910"/>
            <a:ext cx="749275" cy="7492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7" descr="+13"/>
          <p:cNvPicPr>
            <a:picLocks noChangeAspect="1" noChangeArrowheads="1"/>
          </p:cNvPicPr>
          <p:nvPr/>
        </p:nvPicPr>
        <p:blipFill>
          <a:blip r:embed="rId10" cstate="print">
            <a:lum bright="-10000"/>
          </a:blip>
          <a:srcRect/>
          <a:stretch>
            <a:fillRect/>
          </a:stretch>
        </p:blipFill>
        <p:spPr bwMode="auto">
          <a:xfrm>
            <a:off x="250825" y="5141918"/>
            <a:ext cx="749275" cy="7492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-180975" y="333375"/>
            <a:ext cx="7772400" cy="563563"/>
          </a:xfrm>
        </p:spPr>
        <p:txBody>
          <a:bodyPr/>
          <a:lstStyle/>
          <a:p>
            <a:pPr algn="ctr"/>
            <a:r>
              <a:rPr lang="ru-RU" sz="3000" smtClean="0"/>
              <a:t>Експлуатаційно-технічний відділ комп'ютерної техніки та звя'зку</a:t>
            </a:r>
            <a:br>
              <a:rPr lang="ru-RU" sz="3000" smtClean="0"/>
            </a:br>
            <a:endParaRPr lang="en-US" sz="3000" smtClean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44016" y="2060848"/>
          <a:ext cx="8892480" cy="3060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2" name="Picture 2" descr="http://kspu.edu.ua/SiteAdministration/FileDownload.ashx?id=8f4ca218-5bdc-4929-aed0-1ad17c59962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5" y="1196753"/>
            <a:ext cx="4032447" cy="812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http://kspu.edu.ua/SiteAdministration/FileDownload.ashx?id=26196230-a114-45bb-9cd8-2a40f3c37f7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87675" y="5291138"/>
            <a:ext cx="5329238" cy="14509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6" name="Picture 6" descr="http://kspu.edu.ua/SiteAdministration/FileDownload.ashx?id=95c768eb-fb13-4111-bce6-f714aa1fb48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5085184"/>
            <a:ext cx="2232248" cy="16369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1511" name="Picture 2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 l="9734" r="11282" b="13248"/>
          <a:stretch>
            <a:fillRect/>
          </a:stretch>
        </p:blipFill>
        <p:spPr bwMode="auto">
          <a:xfrm>
            <a:off x="8604250" y="63087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AutoShape 9"/>
          <p:cNvSpPr>
            <a:spLocks noChangeArrowheads="1"/>
          </p:cNvSpPr>
          <p:nvPr/>
        </p:nvSpPr>
        <p:spPr bwMode="gray">
          <a:xfrm>
            <a:off x="484312" y="4941168"/>
            <a:ext cx="6751984" cy="50400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uk-UA" b="1" dirty="0"/>
          </a:p>
        </p:txBody>
      </p:sp>
      <p:sp>
        <p:nvSpPr>
          <p:cNvPr id="26" name="AutoShape 9"/>
          <p:cNvSpPr>
            <a:spLocks noChangeArrowheads="1"/>
          </p:cNvSpPr>
          <p:nvPr/>
        </p:nvSpPr>
        <p:spPr bwMode="gray">
          <a:xfrm>
            <a:off x="484312" y="5589296"/>
            <a:ext cx="6751984" cy="50400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uk-UA" b="1" dirty="0"/>
          </a:p>
        </p:txBody>
      </p:sp>
      <p:sp>
        <p:nvSpPr>
          <p:cNvPr id="27" name="AutoShape 9"/>
          <p:cNvSpPr>
            <a:spLocks noChangeArrowheads="1"/>
          </p:cNvSpPr>
          <p:nvPr/>
        </p:nvSpPr>
        <p:spPr bwMode="gray">
          <a:xfrm>
            <a:off x="484312" y="6237368"/>
            <a:ext cx="6823992" cy="50400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uk-UA" b="1" dirty="0"/>
          </a:p>
        </p:txBody>
      </p:sp>
      <p:sp>
        <p:nvSpPr>
          <p:cNvPr id="24" name="AutoShape 9"/>
          <p:cNvSpPr>
            <a:spLocks noChangeArrowheads="1"/>
          </p:cNvSpPr>
          <p:nvPr/>
        </p:nvSpPr>
        <p:spPr bwMode="gray">
          <a:xfrm>
            <a:off x="467544" y="4293096"/>
            <a:ext cx="6768752" cy="50400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uk-UA" b="1" dirty="0"/>
          </a:p>
        </p:txBody>
      </p:sp>
      <p:sp>
        <p:nvSpPr>
          <p:cNvPr id="23" name="AutoShape 9"/>
          <p:cNvSpPr>
            <a:spLocks noChangeArrowheads="1"/>
          </p:cNvSpPr>
          <p:nvPr/>
        </p:nvSpPr>
        <p:spPr bwMode="gray">
          <a:xfrm>
            <a:off x="395536" y="3645024"/>
            <a:ext cx="6840760" cy="50400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uk-UA" b="1" dirty="0"/>
          </a:p>
        </p:txBody>
      </p:sp>
      <p:sp>
        <p:nvSpPr>
          <p:cNvPr id="22" name="AutoShape 9"/>
          <p:cNvSpPr>
            <a:spLocks noChangeArrowheads="1"/>
          </p:cNvSpPr>
          <p:nvPr/>
        </p:nvSpPr>
        <p:spPr bwMode="gray">
          <a:xfrm>
            <a:off x="395536" y="2997008"/>
            <a:ext cx="6840760" cy="50400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uk-UA" b="1" dirty="0"/>
          </a:p>
        </p:txBody>
      </p:sp>
      <p:sp>
        <p:nvSpPr>
          <p:cNvPr id="21" name="AutoShape 9"/>
          <p:cNvSpPr>
            <a:spLocks noChangeArrowheads="1"/>
          </p:cNvSpPr>
          <p:nvPr/>
        </p:nvSpPr>
        <p:spPr bwMode="gray">
          <a:xfrm>
            <a:off x="395536" y="2376000"/>
            <a:ext cx="6840760" cy="50400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uk-UA" b="1" dirty="0"/>
          </a:p>
        </p:txBody>
      </p:sp>
      <p:sp>
        <p:nvSpPr>
          <p:cNvPr id="20" name="AutoShape 9"/>
          <p:cNvSpPr>
            <a:spLocks noChangeArrowheads="1"/>
          </p:cNvSpPr>
          <p:nvPr/>
        </p:nvSpPr>
        <p:spPr bwMode="gray">
          <a:xfrm>
            <a:off x="331912" y="1800000"/>
            <a:ext cx="6904384" cy="476872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uk-UA" b="1" dirty="0"/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gray">
          <a:xfrm>
            <a:off x="179512" y="1170000"/>
            <a:ext cx="7056784" cy="50400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1125538"/>
            <a:ext cx="8229600" cy="5248275"/>
          </a:xfrm>
        </p:spPr>
        <p:txBody>
          <a:bodyPr/>
          <a:lstStyle/>
          <a:p>
            <a:pPr>
              <a:defRPr/>
            </a:pPr>
            <a:r>
              <a:rPr lang="uk-UA" sz="1600" dirty="0" smtClean="0">
                <a:solidFill>
                  <a:schemeClr val="tx1"/>
                </a:solidFill>
              </a:rPr>
              <a:t>Глобалізація знань з точки зору створення, </a:t>
            </a:r>
            <a:br>
              <a:rPr lang="uk-UA" sz="1600" dirty="0" smtClean="0">
                <a:solidFill>
                  <a:schemeClr val="tx1"/>
                </a:solidFill>
              </a:rPr>
            </a:br>
            <a:r>
              <a:rPr lang="uk-UA" sz="1600" dirty="0" smtClean="0">
                <a:solidFill>
                  <a:schemeClr val="tx1"/>
                </a:solidFill>
              </a:rPr>
              <a:t>підтримки, розвитку та доступу.</a:t>
            </a:r>
          </a:p>
          <a:p>
            <a:pPr>
              <a:defRPr/>
            </a:pPr>
            <a:endParaRPr lang="en-US" sz="4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uk-UA" sz="1600" dirty="0" smtClean="0">
                <a:solidFill>
                  <a:schemeClr val="tx1"/>
                </a:solidFill>
              </a:rPr>
              <a:t>Створення і функціонування глобальних </a:t>
            </a:r>
            <a:br>
              <a:rPr lang="uk-UA" sz="1600" dirty="0" smtClean="0">
                <a:solidFill>
                  <a:schemeClr val="tx1"/>
                </a:solidFill>
              </a:rPr>
            </a:br>
            <a:r>
              <a:rPr lang="uk-UA" sz="1600" dirty="0" smtClean="0">
                <a:solidFill>
                  <a:schemeClr val="tx1"/>
                </a:solidFill>
              </a:rPr>
              <a:t>освітніх класів.</a:t>
            </a:r>
          </a:p>
          <a:p>
            <a:pPr>
              <a:defRPr/>
            </a:pPr>
            <a:endParaRPr lang="uk-UA" sz="105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uk-UA" sz="1600" dirty="0" smtClean="0">
                <a:solidFill>
                  <a:schemeClr val="tx1"/>
                </a:solidFill>
              </a:rPr>
              <a:t>WEB-</a:t>
            </a:r>
            <a:r>
              <a:rPr lang="uk-UA" sz="1600" dirty="0" err="1" smtClean="0">
                <a:solidFill>
                  <a:schemeClr val="tx1"/>
                </a:solidFill>
              </a:rPr>
              <a:t>мультимедіа</a:t>
            </a:r>
            <a:r>
              <a:rPr lang="uk-UA" sz="1600" dirty="0" smtClean="0">
                <a:solidFill>
                  <a:schemeClr val="tx1"/>
                </a:solidFill>
              </a:rPr>
              <a:t> представлення об’єктів.</a:t>
            </a:r>
          </a:p>
          <a:p>
            <a:pPr>
              <a:defRPr/>
            </a:pPr>
            <a:endParaRPr lang="uk-UA" sz="105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uk-UA" sz="1600" dirty="0" smtClean="0">
                <a:solidFill>
                  <a:schemeClr val="tx1"/>
                </a:solidFill>
              </a:rPr>
              <a:t>Наявність </a:t>
            </a:r>
            <a:r>
              <a:rPr lang="uk-UA" sz="1600" dirty="0" err="1" smtClean="0">
                <a:solidFill>
                  <a:schemeClr val="tx1"/>
                </a:solidFill>
              </a:rPr>
              <a:t>on</a:t>
            </a:r>
            <a:r>
              <a:rPr lang="uk-UA" sz="1600" dirty="0" smtClean="0">
                <a:solidFill>
                  <a:schemeClr val="tx1"/>
                </a:solidFill>
              </a:rPr>
              <a:t>/off-</a:t>
            </a:r>
            <a:r>
              <a:rPr lang="uk-UA" sz="1600" dirty="0" err="1" smtClean="0">
                <a:solidFill>
                  <a:schemeClr val="tx1"/>
                </a:solidFill>
              </a:rPr>
              <a:t>line</a:t>
            </a:r>
            <a:r>
              <a:rPr lang="uk-UA" sz="1600" dirty="0" smtClean="0">
                <a:solidFill>
                  <a:schemeClr val="tx1"/>
                </a:solidFill>
              </a:rPr>
              <a:t> систем доступу до навчальної </a:t>
            </a:r>
            <a:br>
              <a:rPr lang="uk-UA" sz="1600" dirty="0" smtClean="0">
                <a:solidFill>
                  <a:schemeClr val="tx1"/>
                </a:solidFill>
              </a:rPr>
            </a:br>
            <a:r>
              <a:rPr lang="uk-UA" sz="1600" dirty="0" smtClean="0">
                <a:solidFill>
                  <a:schemeClr val="tx1"/>
                </a:solidFill>
              </a:rPr>
              <a:t>інформації.</a:t>
            </a:r>
          </a:p>
          <a:p>
            <a:pPr>
              <a:defRPr/>
            </a:pPr>
            <a:endParaRPr lang="uk-UA" sz="6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uk-UA" sz="1600" dirty="0" smtClean="0">
                <a:solidFill>
                  <a:schemeClr val="tx1"/>
                </a:solidFill>
              </a:rPr>
              <a:t>Постійно зростаюча тенденція інтеграції дидактичних </a:t>
            </a:r>
            <a:br>
              <a:rPr lang="uk-UA" sz="1600" dirty="0" smtClean="0">
                <a:solidFill>
                  <a:schemeClr val="tx1"/>
                </a:solidFill>
              </a:rPr>
            </a:br>
            <a:r>
              <a:rPr lang="uk-UA" sz="1600" dirty="0" smtClean="0">
                <a:solidFill>
                  <a:schemeClr val="tx1"/>
                </a:solidFill>
              </a:rPr>
              <a:t>ресурсів, у тому числі і в публічних web-порталах.</a:t>
            </a:r>
          </a:p>
          <a:p>
            <a:pPr>
              <a:defRPr/>
            </a:pPr>
            <a:endParaRPr lang="en-US" sz="14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uk-UA" sz="1600" dirty="0" smtClean="0">
                <a:solidFill>
                  <a:schemeClr val="tx1"/>
                </a:solidFill>
              </a:rPr>
              <a:t>Багатомовність освітнього простору.</a:t>
            </a:r>
          </a:p>
          <a:p>
            <a:pPr>
              <a:defRPr/>
            </a:pPr>
            <a:endParaRPr lang="en-US" sz="11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uk-UA" sz="1600" dirty="0" smtClean="0">
                <a:solidFill>
                  <a:schemeClr val="tx1"/>
                </a:solidFill>
              </a:rPr>
              <a:t>Асинхронність сучасних моделей управлінням </a:t>
            </a:r>
            <a:br>
              <a:rPr lang="uk-UA" sz="1600" dirty="0" smtClean="0">
                <a:solidFill>
                  <a:schemeClr val="tx1"/>
                </a:solidFill>
              </a:rPr>
            </a:br>
            <a:r>
              <a:rPr lang="uk-UA" sz="1600" dirty="0" smtClean="0">
                <a:solidFill>
                  <a:schemeClr val="tx1"/>
                </a:solidFill>
              </a:rPr>
              <a:t>навчальною діяльністю.</a:t>
            </a:r>
          </a:p>
          <a:p>
            <a:pPr>
              <a:defRPr/>
            </a:pPr>
            <a:endParaRPr lang="en-US" sz="6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uk-UA" sz="1600" dirty="0" smtClean="0">
                <a:solidFill>
                  <a:schemeClr val="tx1"/>
                </a:solidFill>
              </a:rPr>
              <a:t>Гармонізація дидактичної моделі з середовищем, </a:t>
            </a:r>
            <a:br>
              <a:rPr lang="uk-UA" sz="1600" dirty="0" smtClean="0">
                <a:solidFill>
                  <a:schemeClr val="tx1"/>
                </a:solidFill>
              </a:rPr>
            </a:br>
            <a:r>
              <a:rPr lang="uk-UA" sz="1600" dirty="0" smtClean="0">
                <a:solidFill>
                  <a:schemeClr val="tx1"/>
                </a:solidFill>
              </a:rPr>
              <a:t>де вона функціонує.</a:t>
            </a:r>
          </a:p>
          <a:p>
            <a:pPr>
              <a:defRPr/>
            </a:pPr>
            <a:endParaRPr lang="en-US" sz="6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uk-UA" sz="1600" dirty="0" smtClean="0">
                <a:solidFill>
                  <a:schemeClr val="tx1"/>
                </a:solidFill>
              </a:rPr>
              <a:t>Необхідність формування соціально-інформаційної </a:t>
            </a:r>
            <a:br>
              <a:rPr lang="uk-UA" sz="1600" dirty="0" smtClean="0">
                <a:solidFill>
                  <a:schemeClr val="tx1"/>
                </a:solidFill>
              </a:rPr>
            </a:br>
            <a:r>
              <a:rPr lang="uk-UA" sz="1600" dirty="0" smtClean="0">
                <a:solidFill>
                  <a:schemeClr val="tx1"/>
                </a:solidFill>
              </a:rPr>
              <a:t>імунної системи особистості.</a:t>
            </a:r>
            <a:endParaRPr lang="en-US" sz="1600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126" name="Заголовок 1"/>
          <p:cNvSpPr>
            <a:spLocks noGrp="1"/>
          </p:cNvSpPr>
          <p:nvPr>
            <p:ph type="title"/>
          </p:nvPr>
        </p:nvSpPr>
        <p:spPr>
          <a:xfrm>
            <a:off x="-36513" y="152400"/>
            <a:ext cx="7772401" cy="563563"/>
          </a:xfrm>
        </p:spPr>
        <p:txBody>
          <a:bodyPr/>
          <a:lstStyle/>
          <a:p>
            <a:pPr algn="ctr"/>
            <a:r>
              <a:rPr lang="uk-UA" dirty="0" smtClean="0"/>
              <a:t>Парадигма освіти</a:t>
            </a:r>
            <a:endParaRPr lang="en-US" dirty="0" smtClean="0"/>
          </a:p>
        </p:txBody>
      </p:sp>
      <p:pic>
        <p:nvPicPr>
          <p:cNvPr id="4" name="Picture 4" descr="4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179512" y="1196752"/>
            <a:ext cx="504056" cy="5040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5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80000" y="1800000"/>
            <a:ext cx="504055" cy="5040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 descr="6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179513" y="2376000"/>
            <a:ext cx="504055" cy="5040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 descr="7_3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179513" y="2996952"/>
            <a:ext cx="504055" cy="5040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4" descr="8"/>
          <p:cNvPicPr>
            <a:picLocks noChangeAspect="1" noChangeArrowheads="1"/>
          </p:cNvPicPr>
          <p:nvPr/>
        </p:nvPicPr>
        <p:blipFill>
          <a:blip r:embed="rId6" cstate="print">
            <a:lum bright="-10000"/>
          </a:blip>
          <a:srcRect/>
          <a:stretch>
            <a:fillRect/>
          </a:stretch>
        </p:blipFill>
        <p:spPr bwMode="auto">
          <a:xfrm>
            <a:off x="179513" y="3645024"/>
            <a:ext cx="504055" cy="5040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5" descr="9"/>
          <p:cNvPicPr>
            <a:picLocks noChangeAspect="1" noChangeArrowheads="1"/>
          </p:cNvPicPr>
          <p:nvPr/>
        </p:nvPicPr>
        <p:blipFill>
          <a:blip r:embed="rId7" cstate="print">
            <a:lum bright="-10000"/>
          </a:blip>
          <a:srcRect/>
          <a:stretch>
            <a:fillRect/>
          </a:stretch>
        </p:blipFill>
        <p:spPr bwMode="auto">
          <a:xfrm>
            <a:off x="179513" y="4293096"/>
            <a:ext cx="504055" cy="5040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6" descr="10"/>
          <p:cNvPicPr>
            <a:picLocks noChangeAspect="1" noChangeArrowheads="1"/>
          </p:cNvPicPr>
          <p:nvPr/>
        </p:nvPicPr>
        <p:blipFill>
          <a:blip r:embed="rId8" cstate="print">
            <a:lum bright="-10000"/>
          </a:blip>
          <a:srcRect/>
          <a:stretch>
            <a:fillRect/>
          </a:stretch>
        </p:blipFill>
        <p:spPr bwMode="auto">
          <a:xfrm>
            <a:off x="179513" y="4941168"/>
            <a:ext cx="504055" cy="5040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Picture 4" descr="11_2"/>
          <p:cNvPicPr>
            <a:picLocks noChangeAspect="1" noChangeArrowheads="1"/>
          </p:cNvPicPr>
          <p:nvPr/>
        </p:nvPicPr>
        <p:blipFill>
          <a:blip r:embed="rId9" cstate="print">
            <a:lum bright="-10000"/>
          </a:blip>
          <a:srcRect/>
          <a:stretch>
            <a:fillRect/>
          </a:stretch>
        </p:blipFill>
        <p:spPr bwMode="auto">
          <a:xfrm>
            <a:off x="179512" y="5589240"/>
            <a:ext cx="504056" cy="5040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Picture 5" descr="12"/>
          <p:cNvPicPr>
            <a:picLocks noChangeAspect="1" noChangeArrowheads="1"/>
          </p:cNvPicPr>
          <p:nvPr/>
        </p:nvPicPr>
        <p:blipFill>
          <a:blip r:embed="rId10" cstate="print">
            <a:lum bright="-10000"/>
          </a:blip>
          <a:srcRect/>
          <a:stretch>
            <a:fillRect/>
          </a:stretch>
        </p:blipFill>
        <p:spPr bwMode="auto">
          <a:xfrm>
            <a:off x="179512" y="6237312"/>
            <a:ext cx="504056" cy="5040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36" name="Picture 4" descr="http://i.telegraph.co.uk/multimedia/archive/01215/PF-problem-shared-_1215989c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56450" y="3357563"/>
            <a:ext cx="1987550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0" y="365125"/>
            <a:ext cx="7772400" cy="563563"/>
          </a:xfrm>
        </p:spPr>
        <p:txBody>
          <a:bodyPr/>
          <a:lstStyle/>
          <a:p>
            <a:pPr algn="ctr"/>
            <a:r>
              <a:rPr lang="uk-UA" smtClean="0"/>
              <a:t>Інформаційно-комунікаційне педагогічне середовище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615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950" y="1268413"/>
            <a:ext cx="78486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Line 81"/>
          <p:cNvSpPr>
            <a:spLocks noChangeShapeType="1"/>
          </p:cNvSpPr>
          <p:nvPr/>
        </p:nvSpPr>
        <p:spPr bwMode="auto">
          <a:xfrm>
            <a:off x="5116513" y="4672013"/>
            <a:ext cx="398462" cy="50482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07" name="Line 83"/>
          <p:cNvSpPr>
            <a:spLocks noChangeShapeType="1"/>
          </p:cNvSpPr>
          <p:nvPr/>
        </p:nvSpPr>
        <p:spPr bwMode="auto">
          <a:xfrm>
            <a:off x="5116513" y="4762500"/>
            <a:ext cx="398462" cy="10033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93" name="Line 69"/>
          <p:cNvSpPr>
            <a:spLocks noChangeShapeType="1"/>
          </p:cNvSpPr>
          <p:nvPr/>
        </p:nvSpPr>
        <p:spPr bwMode="auto">
          <a:xfrm flipV="1">
            <a:off x="4319588" y="2482850"/>
            <a:ext cx="0" cy="252413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99" name="Line 75"/>
          <p:cNvSpPr>
            <a:spLocks noChangeShapeType="1"/>
          </p:cNvSpPr>
          <p:nvPr/>
        </p:nvSpPr>
        <p:spPr bwMode="auto">
          <a:xfrm>
            <a:off x="4319588" y="3365500"/>
            <a:ext cx="0" cy="25400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74" name="Заголовок 1"/>
          <p:cNvSpPr>
            <a:spLocks noGrp="1"/>
          </p:cNvSpPr>
          <p:nvPr>
            <p:ph type="title"/>
          </p:nvPr>
        </p:nvSpPr>
        <p:spPr>
          <a:xfrm>
            <a:off x="381000" y="71438"/>
            <a:ext cx="7391400" cy="563562"/>
          </a:xfrm>
        </p:spPr>
        <p:txBody>
          <a:bodyPr/>
          <a:lstStyle/>
          <a:p>
            <a:pPr algn="ctr"/>
            <a:r>
              <a:rPr lang="uk-UA" smtClean="0"/>
              <a:t>Схема ІТ ХДУ</a:t>
            </a:r>
            <a:endParaRPr lang="ru-RU" smtClean="0"/>
          </a:p>
        </p:txBody>
      </p:sp>
      <p:sp>
        <p:nvSpPr>
          <p:cNvPr id="1070" name="Text Box 46"/>
          <p:cNvSpPr txBox="1">
            <a:spLocks noChangeArrowheads="1"/>
          </p:cNvSpPr>
          <p:nvPr/>
        </p:nvSpPr>
        <p:spPr bwMode="auto">
          <a:xfrm>
            <a:off x="2915816" y="2688750"/>
            <a:ext cx="2592288" cy="72008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uk-UA" b="1" dirty="0">
                <a:solidFill>
                  <a:schemeClr val="bg1"/>
                </a:solidFill>
                <a:latin typeface="Calibri" pitchFamily="34" charset="0"/>
              </a:rPr>
              <a:t>Херсонський державний університет</a:t>
            </a:r>
            <a:endParaRPr lang="ru-RU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071" name="Text Box 4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900117" y="1837194"/>
            <a:ext cx="1559883" cy="3923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uk-UA" sz="1400" b="1" dirty="0">
                <a:solidFill>
                  <a:srgbClr val="993300"/>
                </a:solidFill>
                <a:latin typeface="Calibri" pitchFamily="34" charset="0"/>
              </a:rPr>
              <a:t>НДІ  ІТЗН </a:t>
            </a:r>
            <a:r>
              <a:rPr lang="ru-RU" sz="1400" b="1" dirty="0" smtClean="0">
                <a:solidFill>
                  <a:srgbClr val="993300"/>
                </a:solidFill>
                <a:latin typeface="Calibri" pitchFamily="34" charset="0"/>
              </a:rPr>
              <a:t>Н</a:t>
            </a:r>
            <a:r>
              <a:rPr lang="uk-UA" sz="1400" b="1" dirty="0" smtClean="0">
                <a:solidFill>
                  <a:srgbClr val="993300"/>
                </a:solidFill>
                <a:latin typeface="Calibri" pitchFamily="34" charset="0"/>
              </a:rPr>
              <a:t>АПНУ</a:t>
            </a:r>
            <a:endParaRPr lang="ru-RU" sz="140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072" name="Text Box 4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592675" y="1837194"/>
            <a:ext cx="1459424" cy="3923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uk-UA" sz="1400" b="1" dirty="0">
                <a:solidFill>
                  <a:srgbClr val="993300"/>
                </a:solidFill>
                <a:latin typeface="Calibri" pitchFamily="34" charset="0"/>
              </a:rPr>
              <a:t>МОНУ</a:t>
            </a:r>
            <a:endParaRPr lang="ru-RU" sz="140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073" name="Text Box 49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184773" y="1837194"/>
            <a:ext cx="1459424" cy="3923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uk-UA" sz="1400" b="1" dirty="0">
                <a:solidFill>
                  <a:srgbClr val="993300"/>
                </a:solidFill>
                <a:latin typeface="Calibri" pitchFamily="34" charset="0"/>
              </a:rPr>
              <a:t>ЄС</a:t>
            </a:r>
            <a:endParaRPr lang="ru-RU" sz="140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074" name="Text Box 50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433056" y="3756472"/>
            <a:ext cx="1459424" cy="6314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uk-UA" sz="1400" b="1" dirty="0" err="1">
                <a:solidFill>
                  <a:srgbClr val="993300"/>
                </a:solidFill>
                <a:latin typeface="Calibri" pitchFamily="34" charset="0"/>
              </a:rPr>
              <a:t>ЕТ</a:t>
            </a:r>
            <a:r>
              <a:rPr lang="uk-UA" sz="1400" b="1" dirty="0">
                <a:solidFill>
                  <a:srgbClr val="993300"/>
                </a:solidFill>
                <a:latin typeface="Calibri" pitchFamily="34" charset="0"/>
              </a:rPr>
              <a:t> відділ</a:t>
            </a:r>
          </a:p>
          <a:p>
            <a:pPr algn="ctr">
              <a:spcAft>
                <a:spcPts val="1000"/>
              </a:spcAft>
              <a:defRPr/>
            </a:pPr>
            <a:r>
              <a:rPr lang="uk-UA" sz="1400" b="1" dirty="0">
                <a:solidFill>
                  <a:srgbClr val="993300"/>
                </a:solidFill>
                <a:latin typeface="Calibri" pitchFamily="34" charset="0"/>
              </a:rPr>
              <a:t>КТЗ</a:t>
            </a:r>
            <a:endParaRPr lang="ru-RU" sz="1400" b="1" dirty="0">
              <a:solidFill>
                <a:srgbClr val="993300"/>
              </a:solidFill>
              <a:latin typeface="Calibri" pitchFamily="34" charset="0"/>
            </a:endParaRPr>
          </a:p>
        </p:txBody>
      </p:sp>
      <p:sp>
        <p:nvSpPr>
          <p:cNvPr id="1075" name="Text Box 51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3656922" y="3745108"/>
            <a:ext cx="1459424" cy="6314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uk-UA" sz="1400" b="1" dirty="0">
                <a:solidFill>
                  <a:srgbClr val="993300"/>
                </a:solidFill>
                <a:latin typeface="Calibri" pitchFamily="34" charset="0"/>
              </a:rPr>
              <a:t>Кафедра інформатики</a:t>
            </a:r>
            <a:endParaRPr lang="ru-RU" sz="1400" b="1" dirty="0">
              <a:solidFill>
                <a:srgbClr val="993300"/>
              </a:solidFill>
              <a:latin typeface="Calibri" pitchFamily="34" charset="0"/>
            </a:endParaRPr>
          </a:p>
        </p:txBody>
      </p:sp>
      <p:sp>
        <p:nvSpPr>
          <p:cNvPr id="1076" name="Text Box 5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5514371" y="3745108"/>
            <a:ext cx="1459424" cy="6314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uk-UA" sz="1400" b="1" dirty="0">
                <a:solidFill>
                  <a:srgbClr val="993300"/>
                </a:solidFill>
                <a:latin typeface="Calibri" pitchFamily="34" charset="0"/>
              </a:rPr>
              <a:t>НДІ  ІТ </a:t>
            </a:r>
            <a:endParaRPr lang="ru-RU" sz="1400" b="1" dirty="0">
              <a:solidFill>
                <a:srgbClr val="993300"/>
              </a:solidFill>
              <a:latin typeface="Calibri" pitchFamily="34" charset="0"/>
            </a:endParaRPr>
          </a:p>
        </p:txBody>
      </p:sp>
      <p:sp>
        <p:nvSpPr>
          <p:cNvPr id="1077" name="Text Box 53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433056" y="5398334"/>
            <a:ext cx="1459424" cy="3788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uk-UA" sz="1400" b="1" dirty="0" err="1">
                <a:solidFill>
                  <a:srgbClr val="993300"/>
                </a:solidFill>
                <a:latin typeface="Calibri" pitchFamily="34" charset="0"/>
              </a:rPr>
              <a:t>Відділ ІКТУ </a:t>
            </a:r>
            <a:endParaRPr lang="ru-RU" sz="1400" b="1" dirty="0" err="1">
              <a:solidFill>
                <a:srgbClr val="993300"/>
              </a:solidFill>
              <a:latin typeface="Calibri" pitchFamily="34" charset="0"/>
            </a:endParaRPr>
          </a:p>
        </p:txBody>
      </p:sp>
      <p:sp>
        <p:nvSpPr>
          <p:cNvPr id="1078" name="Text Box 54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5776872" y="1837194"/>
            <a:ext cx="1459424" cy="3923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uk-UA" sz="1400" b="1">
                <a:solidFill>
                  <a:srgbClr val="993300"/>
                </a:solidFill>
                <a:latin typeface="Calibri" pitchFamily="34" charset="0"/>
              </a:rPr>
              <a:t>ІТ компанії</a:t>
            </a:r>
            <a:endParaRPr lang="ru-RU" sz="14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079" name="Text Box 55"/>
          <p:cNvSpPr txBox="1">
            <a:spLocks noChangeArrowheads="1"/>
          </p:cNvSpPr>
          <p:nvPr/>
        </p:nvSpPr>
        <p:spPr bwMode="auto">
          <a:xfrm>
            <a:off x="5514975" y="4454525"/>
            <a:ext cx="1458913" cy="4667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8000" tIns="10800" rIns="18000" bIns="10800"/>
          <a:lstStyle/>
          <a:p>
            <a:pPr algn="ctr">
              <a:spcAft>
                <a:spcPts val="1000"/>
              </a:spcAft>
              <a:defRPr/>
            </a:pPr>
            <a:r>
              <a:rPr lang="uk-UA" sz="1100" b="1" dirty="0">
                <a:latin typeface="Arial" pitchFamily="34" charset="0"/>
              </a:rPr>
              <a:t>Віртуальний університет </a:t>
            </a:r>
            <a:endParaRPr lang="ru-RU" sz="1100" b="1" dirty="0">
              <a:latin typeface="Arial" pitchFamily="34" charset="0"/>
            </a:endParaRPr>
          </a:p>
        </p:txBody>
      </p:sp>
      <p:sp>
        <p:nvSpPr>
          <p:cNvPr id="1080" name="Text Box 56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1932330" y="3723830"/>
            <a:ext cx="1459424" cy="63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uk-UA" sz="1400" b="1" dirty="0">
                <a:solidFill>
                  <a:srgbClr val="993300"/>
                </a:solidFill>
                <a:latin typeface="Calibri" pitchFamily="34" charset="0"/>
              </a:rPr>
              <a:t>Аспірантура </a:t>
            </a:r>
            <a:endParaRPr lang="ru-RU" sz="1400" b="1" dirty="0">
              <a:solidFill>
                <a:srgbClr val="993300"/>
              </a:solidFill>
              <a:latin typeface="Calibri" pitchFamily="34" charset="0"/>
            </a:endParaRPr>
          </a:p>
        </p:txBody>
      </p:sp>
      <p:sp>
        <p:nvSpPr>
          <p:cNvPr id="1081" name="Text Box 57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289256" y="3327844"/>
            <a:ext cx="1459424" cy="10170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600"/>
              </a:spcAft>
              <a:defRPr/>
            </a:pPr>
            <a:r>
              <a:rPr lang="uk-UA" sz="1400" b="1" dirty="0">
                <a:solidFill>
                  <a:srgbClr val="993300"/>
                </a:solidFill>
                <a:latin typeface="Calibri" pitchFamily="34" charset="0"/>
              </a:rPr>
              <a:t>Спеціалізована вчена рада</a:t>
            </a:r>
          </a:p>
          <a:p>
            <a:pPr algn="ctr">
              <a:spcAft>
                <a:spcPts val="1000"/>
              </a:spcAft>
              <a:defRPr/>
            </a:pPr>
            <a:r>
              <a:rPr lang="uk-UA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13.00.02</a:t>
            </a:r>
            <a:br>
              <a:rPr lang="uk-UA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</a:br>
            <a:r>
              <a:rPr lang="uk-UA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13.00.04</a:t>
            </a:r>
            <a:endParaRPr lang="uk-UA" sz="1400" b="1" dirty="0">
              <a:solidFill>
                <a:srgbClr val="993300"/>
              </a:solidFill>
              <a:latin typeface="Calibri" pitchFamily="34" charset="0"/>
            </a:endParaRPr>
          </a:p>
          <a:p>
            <a:pPr algn="ctr">
              <a:spcAft>
                <a:spcPts val="1000"/>
              </a:spcAft>
              <a:defRPr/>
            </a:pPr>
            <a:endParaRPr lang="ru-RU" sz="1400" b="1" dirty="0">
              <a:solidFill>
                <a:srgbClr val="993300"/>
              </a:solidFill>
              <a:latin typeface="Calibri" pitchFamily="34" charset="0"/>
            </a:endParaRPr>
          </a:p>
        </p:txBody>
      </p:sp>
      <p:sp>
        <p:nvSpPr>
          <p:cNvPr id="1082" name="Text Box 58"/>
          <p:cNvSpPr txBox="1">
            <a:spLocks noChangeArrowheads="1"/>
          </p:cNvSpPr>
          <p:nvPr/>
        </p:nvSpPr>
        <p:spPr bwMode="auto">
          <a:xfrm>
            <a:off x="5508625" y="6122988"/>
            <a:ext cx="1458913" cy="6254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8000" tIns="10800" rIns="18000" bIns="10800"/>
          <a:lstStyle/>
          <a:p>
            <a:pPr algn="ctr">
              <a:spcAft>
                <a:spcPts val="1000"/>
              </a:spcAft>
              <a:defRPr/>
            </a:pPr>
            <a:r>
              <a:rPr lang="uk-UA" sz="1100" b="1" dirty="0">
                <a:latin typeface="Arial" pitchFamily="34" charset="0"/>
              </a:rPr>
              <a:t>Програмні засоби навчального призначення </a:t>
            </a:r>
            <a:endParaRPr lang="ru-RU" sz="1100" b="1" dirty="0">
              <a:latin typeface="Arial" pitchFamily="34" charset="0"/>
            </a:endParaRPr>
          </a:p>
        </p:txBody>
      </p:sp>
      <p:sp>
        <p:nvSpPr>
          <p:cNvPr id="1083" name="Text Box 59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1931988" y="4470400"/>
            <a:ext cx="1460500" cy="4683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8000" tIns="10800" rIns="18000" bIns="10800"/>
          <a:lstStyle/>
          <a:p>
            <a:pPr algn="ctr">
              <a:spcAft>
                <a:spcPts val="1000"/>
              </a:spcAft>
              <a:defRPr/>
            </a:pPr>
            <a:r>
              <a:rPr lang="uk-UA" sz="1100" b="1" dirty="0">
                <a:latin typeface="Arial" pitchFamily="34" charset="0"/>
              </a:rPr>
              <a:t>Збірник ВАК </a:t>
            </a:r>
            <a:br>
              <a:rPr lang="uk-UA" sz="1100" b="1" dirty="0">
                <a:latin typeface="Arial" pitchFamily="34" charset="0"/>
              </a:rPr>
            </a:br>
            <a:r>
              <a:rPr lang="uk-UA" sz="1100" b="1" dirty="0">
                <a:latin typeface="Arial" pitchFamily="34" charset="0"/>
              </a:rPr>
              <a:t>«ІКТ в освіті» </a:t>
            </a:r>
            <a:endParaRPr lang="ru-RU" sz="1100" b="1" dirty="0">
              <a:latin typeface="Arial" pitchFamily="34" charset="0"/>
            </a:endParaRPr>
          </a:p>
        </p:txBody>
      </p:sp>
      <p:sp>
        <p:nvSpPr>
          <p:cNvPr id="1084" name="Text Box 60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184650" y="1211263"/>
            <a:ext cx="1458913" cy="5476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8000" tIns="10800" rIns="18000" bIns="10800"/>
          <a:lstStyle/>
          <a:p>
            <a:pPr algn="ctr">
              <a:spcAft>
                <a:spcPts val="1000"/>
              </a:spcAft>
              <a:defRPr/>
            </a:pPr>
            <a:r>
              <a:rPr lang="uk-UA" sz="1100" b="1" dirty="0">
                <a:solidFill>
                  <a:schemeClr val="tx1"/>
                </a:solidFill>
                <a:latin typeface="Arial" pitchFamily="34" charset="0"/>
              </a:rPr>
              <a:t>Проекти </a:t>
            </a:r>
            <a:r>
              <a:rPr lang="uk-UA" sz="1100" b="1" dirty="0" err="1">
                <a:solidFill>
                  <a:schemeClr val="tx1"/>
                </a:solidFill>
                <a:latin typeface="Arial" pitchFamily="34" charset="0"/>
              </a:rPr>
              <a:t>Темпус</a:t>
            </a:r>
            <a:r>
              <a:rPr lang="uk-UA" sz="1100" b="1" dirty="0">
                <a:solidFill>
                  <a:schemeClr val="tx1"/>
                </a:solidFill>
                <a:latin typeface="Arial" pitchFamily="34" charset="0"/>
              </a:rPr>
              <a:t> Обмін студентами Підвищення </a:t>
            </a:r>
            <a:r>
              <a:rPr lang="uk-UA" sz="1100" b="1" dirty="0" err="1">
                <a:solidFill>
                  <a:schemeClr val="tx1"/>
                </a:solidFill>
                <a:latin typeface="Arial" pitchFamily="34" charset="0"/>
              </a:rPr>
              <a:t>квал</a:t>
            </a:r>
            <a:r>
              <a:rPr lang="uk-UA" sz="1100" b="1" dirty="0">
                <a:solidFill>
                  <a:schemeClr val="tx1"/>
                </a:solidFill>
                <a:latin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085" name="Text Box 61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5776913" y="1196975"/>
            <a:ext cx="1458912" cy="5476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8000" tIns="10800" rIns="18000" bIns="10800"/>
          <a:lstStyle/>
          <a:p>
            <a:pPr algn="ctr">
              <a:spcAft>
                <a:spcPts val="1000"/>
              </a:spcAft>
              <a:defRPr/>
            </a:pPr>
            <a:r>
              <a:rPr lang="uk-UA" sz="1100" b="1" dirty="0">
                <a:solidFill>
                  <a:schemeClr val="tx1"/>
                </a:solidFill>
                <a:latin typeface="Arial" pitchFamily="34" charset="0"/>
              </a:rPr>
              <a:t>Трансфер знань Виробництво Практика</a:t>
            </a:r>
            <a:endParaRPr lang="ru-RU" b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086" name="Text Box 62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592388" y="1211263"/>
            <a:ext cx="1460500" cy="5476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8000" tIns="10800" rIns="18000" bIns="10800"/>
          <a:lstStyle/>
          <a:p>
            <a:pPr algn="ctr">
              <a:spcAft>
                <a:spcPts val="1000"/>
              </a:spcAft>
              <a:defRPr/>
            </a:pPr>
            <a:r>
              <a:rPr lang="uk-UA" sz="1100" b="1" dirty="0">
                <a:solidFill>
                  <a:schemeClr val="tx1"/>
                </a:solidFill>
                <a:latin typeface="Arial" pitchFamily="34" charset="0"/>
              </a:rPr>
              <a:t>НТР для ВНЗ ПЗНП для школи</a:t>
            </a:r>
          </a:p>
          <a:p>
            <a:pPr algn="ctr">
              <a:defRPr/>
            </a:pPr>
            <a:endParaRPr lang="ru-RU" b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087" name="Text Box 6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899592" y="1217613"/>
            <a:ext cx="1561033" cy="5476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8000" tIns="10800" rIns="18000" bIns="10800"/>
          <a:lstStyle/>
          <a:p>
            <a:pPr algn="ctr">
              <a:spcAft>
                <a:spcPts val="1000"/>
              </a:spcAft>
              <a:defRPr/>
            </a:pPr>
            <a:r>
              <a:rPr lang="uk-UA" sz="1100" b="1">
                <a:solidFill>
                  <a:schemeClr val="tx1"/>
                </a:solidFill>
                <a:latin typeface="Arial" pitchFamily="34" charset="0"/>
              </a:rPr>
              <a:t>Спільні дослідження</a:t>
            </a:r>
          </a:p>
          <a:p>
            <a:pPr algn="ctr">
              <a:defRPr/>
            </a:pPr>
            <a:endParaRPr lang="ru-RU" b="1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088" name="Text Box 64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432675" y="4443413"/>
            <a:ext cx="1460500" cy="8286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8000" tIns="10800" rIns="18000" bIns="10800"/>
          <a:lstStyle/>
          <a:p>
            <a:pPr algn="ctr">
              <a:spcAft>
                <a:spcPts val="1000"/>
              </a:spcAft>
              <a:defRPr/>
            </a:pPr>
            <a:r>
              <a:rPr lang="uk-UA" sz="1100" b="1" dirty="0">
                <a:latin typeface="Arial" pitchFamily="34" charset="0"/>
              </a:rPr>
              <a:t>Технічне забезпечення </a:t>
            </a:r>
          </a:p>
          <a:p>
            <a:pPr algn="ctr">
              <a:spcAft>
                <a:spcPts val="1000"/>
              </a:spcAft>
              <a:defRPr/>
            </a:pPr>
            <a:r>
              <a:rPr lang="uk-UA" sz="1100" b="1" dirty="0">
                <a:latin typeface="Arial" pitchFamily="34" charset="0"/>
              </a:rPr>
              <a:t>ІК педагогічне середовище</a:t>
            </a:r>
          </a:p>
          <a:p>
            <a:pPr algn="ctr">
              <a:spcAft>
                <a:spcPts val="1000"/>
              </a:spcAft>
              <a:defRPr/>
            </a:pPr>
            <a:endParaRPr lang="ru-RU" sz="1100" b="1" dirty="0">
              <a:latin typeface="Arial" pitchFamily="34" charset="0"/>
            </a:endParaRPr>
          </a:p>
        </p:txBody>
      </p:sp>
      <p:sp>
        <p:nvSpPr>
          <p:cNvPr id="1089" name="Text Box 65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432675" y="5826125"/>
            <a:ext cx="1460500" cy="4556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8000" tIns="10800" rIns="18000" bIns="10800"/>
          <a:lstStyle/>
          <a:p>
            <a:pPr algn="ctr">
              <a:spcAft>
                <a:spcPts val="1000"/>
              </a:spcAft>
              <a:defRPr/>
            </a:pPr>
            <a:r>
              <a:rPr lang="uk-UA" sz="1100" b="1" dirty="0">
                <a:latin typeface="Arial" pitchFamily="34" charset="0"/>
              </a:rPr>
              <a:t>Підтримка</a:t>
            </a:r>
            <a:br>
              <a:rPr lang="uk-UA" sz="1100" b="1" dirty="0">
                <a:latin typeface="Arial" pitchFamily="34" charset="0"/>
              </a:rPr>
            </a:br>
            <a:r>
              <a:rPr lang="uk-UA" sz="1100" b="1" dirty="0">
                <a:latin typeface="Arial" pitchFamily="34" charset="0"/>
              </a:rPr>
              <a:t>ІАС ХДУ </a:t>
            </a:r>
          </a:p>
          <a:p>
            <a:pPr algn="ctr">
              <a:spcAft>
                <a:spcPts val="1000"/>
              </a:spcAft>
              <a:defRPr/>
            </a:pPr>
            <a:endParaRPr lang="ru-RU" sz="1100" b="1" dirty="0">
              <a:latin typeface="Arial" pitchFamily="34" charset="0"/>
            </a:endParaRPr>
          </a:p>
        </p:txBody>
      </p:sp>
      <p:sp>
        <p:nvSpPr>
          <p:cNvPr id="1090" name="Text Box 66"/>
          <p:cNvSpPr txBox="1">
            <a:spLocks noChangeArrowheads="1"/>
          </p:cNvSpPr>
          <p:nvPr/>
        </p:nvSpPr>
        <p:spPr bwMode="auto">
          <a:xfrm>
            <a:off x="5514975" y="4975225"/>
            <a:ext cx="1458913" cy="5048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8000" tIns="10800" rIns="18000" bIns="10800"/>
          <a:lstStyle/>
          <a:p>
            <a:pPr algn="ctr">
              <a:spcAft>
                <a:spcPts val="1000"/>
              </a:spcAft>
              <a:defRPr/>
            </a:pPr>
            <a:r>
              <a:rPr lang="uk-UA" sz="1100" b="1" dirty="0">
                <a:latin typeface="Arial" pitchFamily="34" charset="0"/>
              </a:rPr>
              <a:t>Виробнича практика </a:t>
            </a:r>
            <a:endParaRPr lang="ru-RU" sz="1100" b="1" dirty="0">
              <a:latin typeface="Arial" pitchFamily="34" charset="0"/>
            </a:endParaRPr>
          </a:p>
        </p:txBody>
      </p:sp>
      <p:sp>
        <p:nvSpPr>
          <p:cNvPr id="1091" name="Text Box 67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3657600" y="4454525"/>
            <a:ext cx="1458913" cy="4667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8000" tIns="10800" rIns="18000" bIns="10800"/>
          <a:lstStyle/>
          <a:p>
            <a:pPr algn="ctr">
              <a:spcAft>
                <a:spcPts val="1000"/>
              </a:spcAft>
              <a:defRPr/>
            </a:pPr>
            <a:r>
              <a:rPr lang="uk-UA" sz="1100" b="1" dirty="0">
                <a:latin typeface="Arial" pitchFamily="34" charset="0"/>
              </a:rPr>
              <a:t>Підготовка студентів </a:t>
            </a:r>
            <a:endParaRPr lang="ru-RU" sz="1100" b="1" dirty="0">
              <a:latin typeface="Arial" pitchFamily="34" charset="0"/>
            </a:endParaRPr>
          </a:p>
        </p:txBody>
      </p:sp>
      <p:sp>
        <p:nvSpPr>
          <p:cNvPr id="1092" name="Text Box 6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254000" y="4416425"/>
            <a:ext cx="1460500" cy="6397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8000" tIns="10800" rIns="18000" bIns="10800"/>
          <a:lstStyle/>
          <a:p>
            <a:pPr algn="ctr">
              <a:spcAft>
                <a:spcPts val="1000"/>
              </a:spcAft>
              <a:defRPr/>
            </a:pPr>
            <a:r>
              <a:rPr lang="uk-UA" sz="1100" b="1" dirty="0" err="1">
                <a:latin typeface="Arial" pitchFamily="34" charset="0"/>
              </a:rPr>
              <a:t>Підвіщення</a:t>
            </a:r>
            <a:r>
              <a:rPr lang="uk-UA" sz="1100" b="1" dirty="0">
                <a:latin typeface="Arial" pitchFamily="34" charset="0"/>
              </a:rPr>
              <a:t> наукової кваліфікації </a:t>
            </a:r>
            <a:endParaRPr lang="ru-RU" sz="1100" b="1" dirty="0">
              <a:latin typeface="Arial" pitchFamily="34" charset="0"/>
            </a:endParaRPr>
          </a:p>
        </p:txBody>
      </p:sp>
      <p:sp>
        <p:nvSpPr>
          <p:cNvPr id="1094" name="Line 70"/>
          <p:cNvSpPr>
            <a:spLocks noChangeShapeType="1"/>
          </p:cNvSpPr>
          <p:nvPr/>
        </p:nvSpPr>
        <p:spPr bwMode="auto">
          <a:xfrm>
            <a:off x="1663700" y="2482850"/>
            <a:ext cx="4776788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95" name="Line 71"/>
          <p:cNvSpPr>
            <a:spLocks noChangeShapeType="1"/>
          </p:cNvSpPr>
          <p:nvPr/>
        </p:nvSpPr>
        <p:spPr bwMode="auto">
          <a:xfrm flipV="1">
            <a:off x="1663700" y="2228850"/>
            <a:ext cx="0" cy="2540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96" name="Line 72"/>
          <p:cNvSpPr>
            <a:spLocks noChangeShapeType="1"/>
          </p:cNvSpPr>
          <p:nvPr/>
        </p:nvSpPr>
        <p:spPr bwMode="auto">
          <a:xfrm flipV="1">
            <a:off x="3389313" y="2228850"/>
            <a:ext cx="0" cy="2540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97" name="Line 73"/>
          <p:cNvSpPr>
            <a:spLocks noChangeShapeType="1"/>
          </p:cNvSpPr>
          <p:nvPr/>
        </p:nvSpPr>
        <p:spPr bwMode="auto">
          <a:xfrm flipV="1">
            <a:off x="4848225" y="2228850"/>
            <a:ext cx="0" cy="2540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98" name="Line 74"/>
          <p:cNvSpPr>
            <a:spLocks noChangeShapeType="1"/>
          </p:cNvSpPr>
          <p:nvPr/>
        </p:nvSpPr>
        <p:spPr bwMode="auto">
          <a:xfrm flipV="1">
            <a:off x="6440488" y="2228850"/>
            <a:ext cx="0" cy="2540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00" name="Line 76"/>
          <p:cNvSpPr>
            <a:spLocks noChangeShapeType="1"/>
          </p:cNvSpPr>
          <p:nvPr/>
        </p:nvSpPr>
        <p:spPr bwMode="auto">
          <a:xfrm>
            <a:off x="4310063" y="3573463"/>
            <a:ext cx="4068762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01" name="Line 77"/>
          <p:cNvSpPr>
            <a:spLocks noChangeShapeType="1"/>
          </p:cNvSpPr>
          <p:nvPr/>
        </p:nvSpPr>
        <p:spPr bwMode="auto">
          <a:xfrm>
            <a:off x="8361363" y="3573463"/>
            <a:ext cx="0" cy="17938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02" name="Line 78"/>
          <p:cNvSpPr>
            <a:spLocks noChangeShapeType="1"/>
          </p:cNvSpPr>
          <p:nvPr/>
        </p:nvSpPr>
        <p:spPr bwMode="auto">
          <a:xfrm>
            <a:off x="4319588" y="3619500"/>
            <a:ext cx="0" cy="125413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03" name="Line 79"/>
          <p:cNvSpPr>
            <a:spLocks noChangeShapeType="1"/>
          </p:cNvSpPr>
          <p:nvPr/>
        </p:nvSpPr>
        <p:spPr bwMode="auto">
          <a:xfrm>
            <a:off x="6310313" y="3573463"/>
            <a:ext cx="0" cy="17938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04" name="Line 80"/>
          <p:cNvSpPr>
            <a:spLocks noChangeShapeType="1"/>
          </p:cNvSpPr>
          <p:nvPr/>
        </p:nvSpPr>
        <p:spPr bwMode="auto">
          <a:xfrm>
            <a:off x="5116513" y="4629150"/>
            <a:ext cx="398462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06" name="Text Box 82"/>
          <p:cNvSpPr txBox="1">
            <a:spLocks noChangeArrowheads="1"/>
          </p:cNvSpPr>
          <p:nvPr/>
        </p:nvSpPr>
        <p:spPr bwMode="auto">
          <a:xfrm>
            <a:off x="5514975" y="5546725"/>
            <a:ext cx="1458913" cy="5048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8000" tIns="10800" rIns="18000" bIns="10800"/>
          <a:lstStyle/>
          <a:p>
            <a:pPr algn="ctr">
              <a:spcAft>
                <a:spcPts val="1000"/>
              </a:spcAft>
              <a:defRPr/>
            </a:pPr>
            <a:r>
              <a:rPr lang="uk-UA" sz="1100" b="1" dirty="0">
                <a:latin typeface="Arial" pitchFamily="34" charset="0"/>
              </a:rPr>
              <a:t>НДР студентів </a:t>
            </a:r>
            <a:endParaRPr lang="ru-RU" sz="1100" b="1" dirty="0">
              <a:latin typeface="Arial" pitchFamily="34" charset="0"/>
            </a:endParaRPr>
          </a:p>
        </p:txBody>
      </p:sp>
      <p:sp>
        <p:nvSpPr>
          <p:cNvPr id="1108" name="Line 84"/>
          <p:cNvSpPr>
            <a:spLocks noChangeShapeType="1"/>
          </p:cNvSpPr>
          <p:nvPr/>
        </p:nvSpPr>
        <p:spPr bwMode="auto">
          <a:xfrm>
            <a:off x="5116513" y="3997325"/>
            <a:ext cx="398462" cy="0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09" name="Line 85"/>
          <p:cNvSpPr>
            <a:spLocks noChangeShapeType="1"/>
          </p:cNvSpPr>
          <p:nvPr/>
        </p:nvSpPr>
        <p:spPr bwMode="auto">
          <a:xfrm>
            <a:off x="2789238" y="4337050"/>
            <a:ext cx="0" cy="13335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91" name="Прямая со стрелкой 90"/>
          <p:cNvCxnSpPr/>
          <p:nvPr/>
        </p:nvCxnSpPr>
        <p:spPr>
          <a:xfrm rot="5400000">
            <a:off x="825500" y="3221038"/>
            <a:ext cx="214313" cy="1587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931863" y="3113088"/>
            <a:ext cx="1979612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0" name="Прямая со стрелкой 99"/>
          <p:cNvCxnSpPr/>
          <p:nvPr/>
        </p:nvCxnSpPr>
        <p:spPr>
          <a:xfrm rot="10800000">
            <a:off x="3359150" y="3979863"/>
            <a:ext cx="287338" cy="1587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>
            <a:off x="6123782" y="4617244"/>
            <a:ext cx="2087562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7167563" y="5640388"/>
            <a:ext cx="287337" cy="1587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92138" y="928688"/>
            <a:ext cx="7364412" cy="1828800"/>
          </a:xfrm>
        </p:spPr>
        <p:txBody>
          <a:bodyPr/>
          <a:lstStyle/>
          <a:p>
            <a:pPr algn="ctr">
              <a:defRPr/>
            </a:pPr>
            <a:r>
              <a:rPr lang="uk-UA" dirty="0" smtClean="0"/>
              <a:t>Дякую за увагу!</a:t>
            </a:r>
            <a:endParaRPr lang="en-US" dirty="0"/>
          </a:p>
        </p:txBody>
      </p:sp>
      <p:sp>
        <p:nvSpPr>
          <p:cNvPr id="22531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987675" y="6524625"/>
            <a:ext cx="4572000" cy="381000"/>
          </a:xfrm>
        </p:spPr>
        <p:txBody>
          <a:bodyPr/>
          <a:lstStyle/>
          <a:p>
            <a:r>
              <a:rPr lang="en-US" b="1" smtClean="0"/>
              <a:t>Spivakovsky@ksu.ks.ua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white">
          <a:xfrm>
            <a:off x="900113" y="3213100"/>
            <a:ext cx="4967287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uk-UA" sz="2000" b="1" kern="0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Професор </a:t>
            </a:r>
            <a:r>
              <a:rPr lang="uk-UA" sz="2000" b="1" kern="0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Співаковський</a:t>
            </a:r>
            <a:r>
              <a:rPr lang="uk-UA" sz="2000" b="1" kern="0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О.В.</a:t>
            </a:r>
            <a:r>
              <a:rPr lang="uk-UA" b="1" kern="0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/>
            </a:r>
            <a:br>
              <a:rPr lang="uk-UA" b="1" kern="0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</a:br>
            <a:r>
              <a:rPr lang="uk-UA" b="1" kern="0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uk-UA" kern="0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проректор з науково-педагогічної </a:t>
            </a:r>
            <a:br>
              <a:rPr lang="uk-UA" kern="0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</a:br>
            <a:r>
              <a:rPr lang="uk-UA" kern="0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роботи, інформаційних технологій,</a:t>
            </a:r>
            <a:br>
              <a:rPr lang="uk-UA" kern="0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</a:br>
            <a:r>
              <a:rPr lang="uk-UA" kern="0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міжнародних зв’язків херсонського </a:t>
            </a:r>
            <a:br>
              <a:rPr lang="uk-UA" kern="0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</a:br>
            <a:r>
              <a:rPr lang="uk-UA" kern="0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державного університету</a:t>
            </a:r>
          </a:p>
        </p:txBody>
      </p:sp>
      <p:pic>
        <p:nvPicPr>
          <p:cNvPr id="22533" name="Picture 2" descr="H:\1111111\BABA\AFINA-f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088" y="1989138"/>
            <a:ext cx="1081087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6" name="Rectangle 8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-107950" y="152400"/>
            <a:ext cx="7772400" cy="563563"/>
          </a:xfrm>
        </p:spPr>
        <p:txBody>
          <a:bodyPr/>
          <a:lstStyle/>
          <a:p>
            <a:pPr algn="ctr"/>
            <a:r>
              <a:rPr lang="uk-UA" sz="2800" smtClean="0"/>
              <a:t>Інститут інформаційних технологій і засобів навчання НАПН України</a:t>
            </a:r>
            <a:endParaRPr lang="en-US" sz="2800" smtClean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107504" y="4293096"/>
          <a:ext cx="8964488" cy="2331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6513" y="2420938"/>
            <a:ext cx="91440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uk-UA" sz="1600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Створена у 2010 році на базі кафедри інформатики факультету фізики, </a:t>
            </a:r>
            <a:br>
              <a:rPr lang="uk-UA" sz="1600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</a:br>
            <a:r>
              <a:rPr lang="uk-UA" sz="1600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математики та інформатики і Центру інформаційно-комунікаційних технологій ХДУ.</a:t>
            </a:r>
          </a:p>
        </p:txBody>
      </p:sp>
      <p:pic>
        <p:nvPicPr>
          <p:cNvPr id="1028" name="Picture 4" descr="http://www.ime.edu-ua.net/pics/logo.gif"/>
          <p:cNvPicPr>
            <a:picLocks noChangeAspect="1" noChangeArrowheads="1"/>
          </p:cNvPicPr>
          <p:nvPr/>
        </p:nvPicPr>
        <p:blipFill>
          <a:blip r:embed="rId7" cstate="print">
            <a:lum bright="10000"/>
          </a:blip>
          <a:srcRect/>
          <a:stretch>
            <a:fillRect/>
          </a:stretch>
        </p:blipFill>
        <p:spPr bwMode="auto">
          <a:xfrm>
            <a:off x="-30163" y="1054894"/>
            <a:ext cx="1114425" cy="1143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www.ime.edu-ua.net/pics/tls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73788" y="3068638"/>
            <a:ext cx="2646362" cy="1081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51520" y="3645024"/>
            <a:ext cx="3168352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/>
              <a:t>Основні завдання:</a:t>
            </a:r>
            <a:endParaRPr lang="en-US" sz="2400" dirty="0"/>
          </a:p>
        </p:txBody>
      </p:sp>
      <p:pic>
        <p:nvPicPr>
          <p:cNvPr id="8203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86188" y="3143250"/>
            <a:ext cx="1885950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2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70900" y="6237288"/>
            <a:ext cx="6381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7950" y="1341438"/>
            <a:ext cx="91440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600" b="1">
                <a:solidFill>
                  <a:srgbClr val="193F5A"/>
                </a:solidFill>
                <a:latin typeface="Verdana" pitchFamily="34" charset="0"/>
              </a:rPr>
              <a:t>	</a:t>
            </a:r>
            <a:r>
              <a:rPr lang="uk-UA" sz="1600" b="1">
                <a:solidFill>
                  <a:srgbClr val="193F5A"/>
                </a:solidFill>
                <a:latin typeface="Verdana" pitchFamily="34" charset="0"/>
              </a:rPr>
              <a:t>Спільна науково-дослідна лабораторія з проблем </a:t>
            </a:r>
            <a:br>
              <a:rPr lang="uk-UA" sz="1600" b="1">
                <a:solidFill>
                  <a:srgbClr val="193F5A"/>
                </a:solidFill>
                <a:latin typeface="Verdana" pitchFamily="34" charset="0"/>
              </a:rPr>
            </a:br>
            <a:r>
              <a:rPr lang="uk-UA" sz="1600" b="1">
                <a:solidFill>
                  <a:srgbClr val="193F5A"/>
                </a:solidFill>
                <a:latin typeface="Verdana" pitchFamily="34" charset="0"/>
              </a:rPr>
              <a:t>	управління якістю навчання з використанням інформаційно-</a:t>
            </a:r>
            <a:br>
              <a:rPr lang="uk-UA" sz="1600" b="1">
                <a:solidFill>
                  <a:srgbClr val="193F5A"/>
                </a:solidFill>
                <a:latin typeface="Verdana" pitchFamily="34" charset="0"/>
              </a:rPr>
            </a:br>
            <a:r>
              <a:rPr lang="uk-UA" sz="1600" b="1">
                <a:solidFill>
                  <a:srgbClr val="193F5A"/>
                </a:solidFill>
                <a:latin typeface="Verdana" pitchFamily="34" charset="0"/>
              </a:rPr>
              <a:t>	комунікаційних технологій Херсонського державного університету й Інституту Національної академії педагогічних наук України.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7772400" cy="563563"/>
          </a:xfrm>
        </p:spPr>
        <p:txBody>
          <a:bodyPr/>
          <a:lstStyle/>
          <a:p>
            <a:pPr algn="ctr"/>
            <a:r>
              <a:rPr lang="uk-UA" sz="3000" smtClean="0"/>
              <a:t>Співробітництво з Міністерством освіти  і науки України</a:t>
            </a:r>
            <a:endParaRPr lang="ru-RU" sz="3000" smtClean="0"/>
          </a:p>
        </p:txBody>
      </p:sp>
      <p:pic>
        <p:nvPicPr>
          <p:cNvPr id="5" name="Рисунок 4" descr="http://riit.ksu.ks.ua/index.php?q=uk/system/files/BOLT.jpg&amp;126095790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3" y="1500188"/>
            <a:ext cx="3357562" cy="2571750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7" name="Picture 2" descr="D:\$ M@rysichk@\#Мои работы дизайна#\work\алгебра\algebra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0" y="4249738"/>
            <a:ext cx="3084513" cy="2322512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D:\$ M@rysichk@\#Мои работы дизайна#\work\Term\Term_new\Glavnoe_menu_last_gif\TERM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8" y="1357313"/>
            <a:ext cx="3548062" cy="2660650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http://riit.ksu.ks.ua/index.php?q=uk/system/files/wa1.jpg&amp;126181848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09863" y="2357438"/>
            <a:ext cx="3719512" cy="2428875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http://riit.ksu.ks.ua/index.php?q=uk/system/files/term2.jpg&amp;126105259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75" y="4286250"/>
            <a:ext cx="3286125" cy="2357438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1214438"/>
            <a:ext cx="3910012" cy="2214562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http://riit.ksu.ks.ua/index.php?q=uk/system/files/4.PNG&amp;126390317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375" y="2643188"/>
            <a:ext cx="2397125" cy="1857375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http://riit.ksu.ks.ua/index.php?q=uk/system/files/shak1.jpg&amp;126338357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88" y="1285875"/>
            <a:ext cx="4071937" cy="2103438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98" name="Picture 2" descr="D:\Alferov_Eugene\Рабочие материалы\Информация по лаборатории для сайта НИИ\Скриншоты с сайтов\OAP1.jpg"/>
          <p:cNvPicPr>
            <a:picLocks noChangeAspect="1" noChangeArrowheads="1"/>
          </p:cNvPicPr>
          <p:nvPr/>
        </p:nvPicPr>
        <p:blipFill>
          <a:blip r:embed="rId6" cstate="print">
            <a:lum bright="-10000"/>
          </a:blip>
          <a:srcRect/>
          <a:stretch>
            <a:fillRect/>
          </a:stretch>
        </p:blipFill>
        <p:spPr bwMode="auto">
          <a:xfrm>
            <a:off x="3117850" y="2276475"/>
            <a:ext cx="3811588" cy="3024188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D:\Alferov_Eugene\Рабочие материалы\Информация по лаборатории для сайта НИИ\Скриншоты с сайтов\oaplas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538" y="3716338"/>
            <a:ext cx="4176712" cy="2814637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http://riit.ksu.ks.ua/index.php?q=uk/system/files/wh1.jpg&amp;1261818855"/>
          <p:cNvPicPr/>
          <p:nvPr/>
        </p:nvPicPr>
        <p:blipFill>
          <a:blip r:embed="rId8" cstate="print">
            <a:lum bright="-10000"/>
          </a:blip>
          <a:srcRect/>
          <a:stretch>
            <a:fillRect/>
          </a:stretch>
        </p:blipFill>
        <p:spPr bwMode="auto">
          <a:xfrm>
            <a:off x="250825" y="4395788"/>
            <a:ext cx="3606800" cy="2238375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48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7772400" cy="563563"/>
          </a:xfrm>
        </p:spPr>
        <p:txBody>
          <a:bodyPr/>
          <a:lstStyle/>
          <a:p>
            <a:pPr algn="ctr"/>
            <a:r>
              <a:rPr lang="uk-UA" sz="3000" smtClean="0"/>
              <a:t>Співробітництво з Міністерством освіти  і науки України</a:t>
            </a:r>
            <a:endParaRPr lang="ru-RU" sz="3000" smtClean="0"/>
          </a:p>
        </p:txBody>
      </p:sp>
      <p:pic>
        <p:nvPicPr>
          <p:cNvPr id="10249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 l="9734" r="11282" b="13248"/>
          <a:stretch>
            <a:fillRect/>
          </a:stretch>
        </p:blipFill>
        <p:spPr bwMode="auto">
          <a:xfrm>
            <a:off x="8604250" y="63087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1!!!!!!!!!!!!">
  <a:themeElements>
    <a:clrScheme name="sample 2">
      <a:dk1>
        <a:srgbClr val="19426B"/>
      </a:dk1>
      <a:lt1>
        <a:srgbClr val="FFFFFF"/>
      </a:lt1>
      <a:dk2>
        <a:srgbClr val="008080"/>
      </a:dk2>
      <a:lt2>
        <a:srgbClr val="B2B2B2"/>
      </a:lt2>
      <a:accent1>
        <a:srgbClr val="35C9C2"/>
      </a:accent1>
      <a:accent2>
        <a:srgbClr val="398AC7"/>
      </a:accent2>
      <a:accent3>
        <a:srgbClr val="FFFFFF"/>
      </a:accent3>
      <a:accent4>
        <a:srgbClr val="14375A"/>
      </a:accent4>
      <a:accent5>
        <a:srgbClr val="AEE1DD"/>
      </a:accent5>
      <a:accent6>
        <a:srgbClr val="337DB4"/>
      </a:accent6>
      <a:hlink>
        <a:srgbClr val="8BBC00"/>
      </a:hlink>
      <a:folHlink>
        <a:srgbClr val="6D50CA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000000"/>
        </a:dk1>
        <a:lt1>
          <a:srgbClr val="FFFFFF"/>
        </a:lt1>
        <a:dk2>
          <a:srgbClr val="1640B6"/>
        </a:dk2>
        <a:lt2>
          <a:srgbClr val="B2B2B2"/>
        </a:lt2>
        <a:accent1>
          <a:srgbClr val="48BDEC"/>
        </a:accent1>
        <a:accent2>
          <a:srgbClr val="E68402"/>
        </a:accent2>
        <a:accent3>
          <a:srgbClr val="FFFFFF"/>
        </a:accent3>
        <a:accent4>
          <a:srgbClr val="000000"/>
        </a:accent4>
        <a:accent5>
          <a:srgbClr val="B1DBF4"/>
        </a:accent5>
        <a:accent6>
          <a:srgbClr val="D07702"/>
        </a:accent6>
        <a:hlink>
          <a:srgbClr val="339966"/>
        </a:hlink>
        <a:folHlink>
          <a:srgbClr val="7E88E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9426B"/>
        </a:dk1>
        <a:lt1>
          <a:srgbClr val="FFFFFF"/>
        </a:lt1>
        <a:dk2>
          <a:srgbClr val="008080"/>
        </a:dk2>
        <a:lt2>
          <a:srgbClr val="B2B2B2"/>
        </a:lt2>
        <a:accent1>
          <a:srgbClr val="35C9C2"/>
        </a:accent1>
        <a:accent2>
          <a:srgbClr val="398AC7"/>
        </a:accent2>
        <a:accent3>
          <a:srgbClr val="FFFFFF"/>
        </a:accent3>
        <a:accent4>
          <a:srgbClr val="14375A"/>
        </a:accent4>
        <a:accent5>
          <a:srgbClr val="AEE1DD"/>
        </a:accent5>
        <a:accent6>
          <a:srgbClr val="337DB4"/>
        </a:accent6>
        <a:hlink>
          <a:srgbClr val="8BBC00"/>
        </a:hlink>
        <a:folHlink>
          <a:srgbClr val="6D5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5095D"/>
        </a:dk1>
        <a:lt1>
          <a:srgbClr val="FFFFFF"/>
        </a:lt1>
        <a:dk2>
          <a:srgbClr val="235752"/>
        </a:dk2>
        <a:lt2>
          <a:srgbClr val="B2B2B2"/>
        </a:lt2>
        <a:accent1>
          <a:srgbClr val="DAAF34"/>
        </a:accent1>
        <a:accent2>
          <a:srgbClr val="6F9A3C"/>
        </a:accent2>
        <a:accent3>
          <a:srgbClr val="FFFFFF"/>
        </a:accent3>
        <a:accent4>
          <a:srgbClr val="1E064E"/>
        </a:accent4>
        <a:accent5>
          <a:srgbClr val="EAD4AE"/>
        </a:accent5>
        <a:accent6>
          <a:srgbClr val="648B35"/>
        </a:accent6>
        <a:hlink>
          <a:srgbClr val="8DAED9"/>
        </a:hlink>
        <a:folHlink>
          <a:srgbClr val="A8CB7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Презентация1!!!!!!!!!!!!</Template>
  <TotalTime>1269</TotalTime>
  <Words>732</Words>
  <Application>Microsoft Office PowerPoint</Application>
  <PresentationFormat>Экран (4:3)</PresentationFormat>
  <Paragraphs>175</Paragraphs>
  <Slides>20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Презентация1!!!!!!!!!!!!</vt:lpstr>
      <vt:lpstr>Унікальний досвід ХДУ у сфері ІКТ</vt:lpstr>
      <vt:lpstr>Феномени</vt:lpstr>
      <vt:lpstr>Парадигма освіти</vt:lpstr>
      <vt:lpstr>Інформаційно-комунікаційне педагогічне середовище </vt:lpstr>
      <vt:lpstr>Схема ІТ ХДУ</vt:lpstr>
      <vt:lpstr>Дякую за увагу!</vt:lpstr>
      <vt:lpstr>Інститут інформаційних технологій і засобів навчання НАПН України</vt:lpstr>
      <vt:lpstr>Співробітництво з Міністерством освіти  і науки України</vt:lpstr>
      <vt:lpstr>Співробітництво з Міністерством освіти  і науки України</vt:lpstr>
      <vt:lpstr>Співробітництво з  Європейським союзом та США</vt:lpstr>
      <vt:lpstr>Трансфер знань. Виробництво. Практика</vt:lpstr>
      <vt:lpstr>Модель гармонізації відносин між ХДУ та ІТ компаніями</vt:lpstr>
      <vt:lpstr>Спеціалізована вчена рада</vt:lpstr>
      <vt:lpstr>Збірник наукових праць  «Інформаційні технології в освіті»</vt:lpstr>
      <vt:lpstr>Міжнародна науково-практична конференція «Інформатизація освіти України. ІКТ у ВНЗ</vt:lpstr>
      <vt:lpstr>Кафедра інформатики. Підготовка студентів</vt:lpstr>
      <vt:lpstr>Науково-дослідний інститут ІТ</vt:lpstr>
      <vt:lpstr>СДН ХВУ, KSU Feedback, KSU Online</vt:lpstr>
      <vt:lpstr>Інформаційно-аналітична система управління ХДУ «IAS» </vt:lpstr>
      <vt:lpstr>Експлуатаційно-технічний відділ комп'ютерної техніки та звя'зку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Алферов Евгений Андреевич</dc:creator>
  <cp:lastModifiedBy>Алферов Евгений Андреевич</cp:lastModifiedBy>
  <cp:revision>184</cp:revision>
  <dcterms:created xsi:type="dcterms:W3CDTF">2011-02-02T13:06:18Z</dcterms:created>
  <dcterms:modified xsi:type="dcterms:W3CDTF">2011-02-07T07:35:23Z</dcterms:modified>
</cp:coreProperties>
</file>